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83" r:id="rId3"/>
    <p:sldId id="284" r:id="rId4"/>
    <p:sldId id="321" r:id="rId5"/>
    <p:sldId id="422" r:id="rId6"/>
    <p:sldId id="323" r:id="rId7"/>
    <p:sldId id="423" r:id="rId8"/>
    <p:sldId id="326" r:id="rId9"/>
    <p:sldId id="368" r:id="rId10"/>
    <p:sldId id="327" r:id="rId11"/>
    <p:sldId id="328" r:id="rId12"/>
    <p:sldId id="369" r:id="rId13"/>
    <p:sldId id="329" r:id="rId14"/>
    <p:sldId id="418" r:id="rId15"/>
    <p:sldId id="257" r:id="rId16"/>
    <p:sldId id="296" r:id="rId17"/>
    <p:sldId id="298" r:id="rId18"/>
    <p:sldId id="308" r:id="rId19"/>
    <p:sldId id="301" r:id="rId20"/>
    <p:sldId id="302" r:id="rId21"/>
    <p:sldId id="303" r:id="rId22"/>
    <p:sldId id="304" r:id="rId23"/>
    <p:sldId id="382" r:id="rId24"/>
    <p:sldId id="305" r:id="rId2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G" initials="D"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A341F-A41D-4D14-9E8D-1FEA2B78E05F}" v="10" dt="2025-10-28T10:09:28.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1" autoAdjust="0"/>
    <p:restoredTop sz="94660"/>
  </p:normalViewPr>
  <p:slideViewPr>
    <p:cSldViewPr>
      <p:cViewPr varScale="1">
        <p:scale>
          <a:sx n="66" d="100"/>
          <a:sy n="66" d="100"/>
        </p:scale>
        <p:origin x="48" y="1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Haydon" userId="7ee3f522-670a-4115-8bd5-d92d7837670e" providerId="ADAL" clId="{6779188C-F142-4384-87AA-2D582E47B6F3}"/>
    <pc:docChg chg="custSel addSld delSld modSld">
      <pc:chgData name="Paul Haydon" userId="7ee3f522-670a-4115-8bd5-d92d7837670e" providerId="ADAL" clId="{6779188C-F142-4384-87AA-2D582E47B6F3}" dt="2025-10-28T10:09:28.896" v="253"/>
      <pc:docMkLst>
        <pc:docMk/>
      </pc:docMkLst>
      <pc:sldChg chg="add del">
        <pc:chgData name="Paul Haydon" userId="7ee3f522-670a-4115-8bd5-d92d7837670e" providerId="ADAL" clId="{6779188C-F142-4384-87AA-2D582E47B6F3}" dt="2025-10-28T10:09:28.896" v="253"/>
        <pc:sldMkLst>
          <pc:docMk/>
          <pc:sldMk cId="1411828531" sldId="257"/>
        </pc:sldMkLst>
      </pc:sldChg>
      <pc:sldChg chg="modSp mod">
        <pc:chgData name="Paul Haydon" userId="7ee3f522-670a-4115-8bd5-d92d7837670e" providerId="ADAL" clId="{6779188C-F142-4384-87AA-2D582E47B6F3}" dt="2025-10-28T08:05:08.011" v="13" actId="20577"/>
        <pc:sldMkLst>
          <pc:docMk/>
          <pc:sldMk cId="74866069" sldId="282"/>
        </pc:sldMkLst>
        <pc:spChg chg="mod">
          <ac:chgData name="Paul Haydon" userId="7ee3f522-670a-4115-8bd5-d92d7837670e" providerId="ADAL" clId="{6779188C-F142-4384-87AA-2D582E47B6F3}" dt="2025-10-28T08:05:08.011" v="13" actId="20577"/>
          <ac:spMkLst>
            <pc:docMk/>
            <pc:sldMk cId="74866069" sldId="282"/>
            <ac:spMk id="15" creationId="{00000000-0000-0000-0000-000000000000}"/>
          </ac:spMkLst>
        </pc:spChg>
      </pc:sldChg>
      <pc:sldChg chg="modSp mod">
        <pc:chgData name="Paul Haydon" userId="7ee3f522-670a-4115-8bd5-d92d7837670e" providerId="ADAL" clId="{6779188C-F142-4384-87AA-2D582E47B6F3}" dt="2025-10-28T08:05:18.523" v="17" actId="20577"/>
        <pc:sldMkLst>
          <pc:docMk/>
          <pc:sldMk cId="278635992" sldId="284"/>
        </pc:sldMkLst>
        <pc:spChg chg="mod">
          <ac:chgData name="Paul Haydon" userId="7ee3f522-670a-4115-8bd5-d92d7837670e" providerId="ADAL" clId="{6779188C-F142-4384-87AA-2D582E47B6F3}" dt="2025-10-28T08:05:18.523" v="17" actId="20577"/>
          <ac:spMkLst>
            <pc:docMk/>
            <pc:sldMk cId="278635992" sldId="284"/>
            <ac:spMk id="18" creationId="{00000000-0000-0000-0000-000000000000}"/>
          </ac:spMkLst>
        </pc:spChg>
      </pc:sldChg>
      <pc:sldChg chg="add del">
        <pc:chgData name="Paul Haydon" userId="7ee3f522-670a-4115-8bd5-d92d7837670e" providerId="ADAL" clId="{6779188C-F142-4384-87AA-2D582E47B6F3}" dt="2025-10-28T10:09:28.896" v="253"/>
        <pc:sldMkLst>
          <pc:docMk/>
          <pc:sldMk cId="1924472417" sldId="296"/>
        </pc:sldMkLst>
      </pc:sldChg>
      <pc:sldChg chg="add del">
        <pc:chgData name="Paul Haydon" userId="7ee3f522-670a-4115-8bd5-d92d7837670e" providerId="ADAL" clId="{6779188C-F142-4384-87AA-2D582E47B6F3}" dt="2025-10-28T10:09:28.896" v="253"/>
        <pc:sldMkLst>
          <pc:docMk/>
          <pc:sldMk cId="2190053599" sldId="298"/>
        </pc:sldMkLst>
      </pc:sldChg>
      <pc:sldChg chg="add del">
        <pc:chgData name="Paul Haydon" userId="7ee3f522-670a-4115-8bd5-d92d7837670e" providerId="ADAL" clId="{6779188C-F142-4384-87AA-2D582E47B6F3}" dt="2025-10-28T10:09:28.896" v="253"/>
        <pc:sldMkLst>
          <pc:docMk/>
          <pc:sldMk cId="2952965568" sldId="301"/>
        </pc:sldMkLst>
      </pc:sldChg>
      <pc:sldChg chg="add del">
        <pc:chgData name="Paul Haydon" userId="7ee3f522-670a-4115-8bd5-d92d7837670e" providerId="ADAL" clId="{6779188C-F142-4384-87AA-2D582E47B6F3}" dt="2025-10-28T10:09:28.896" v="253"/>
        <pc:sldMkLst>
          <pc:docMk/>
          <pc:sldMk cId="3589215015" sldId="302"/>
        </pc:sldMkLst>
      </pc:sldChg>
      <pc:sldChg chg="add del">
        <pc:chgData name="Paul Haydon" userId="7ee3f522-670a-4115-8bd5-d92d7837670e" providerId="ADAL" clId="{6779188C-F142-4384-87AA-2D582E47B6F3}" dt="2025-10-28T10:09:28.896" v="253"/>
        <pc:sldMkLst>
          <pc:docMk/>
          <pc:sldMk cId="313900415" sldId="303"/>
        </pc:sldMkLst>
      </pc:sldChg>
      <pc:sldChg chg="add del">
        <pc:chgData name="Paul Haydon" userId="7ee3f522-670a-4115-8bd5-d92d7837670e" providerId="ADAL" clId="{6779188C-F142-4384-87AA-2D582E47B6F3}" dt="2025-10-28T10:09:28.896" v="253"/>
        <pc:sldMkLst>
          <pc:docMk/>
          <pc:sldMk cId="2792731342" sldId="304"/>
        </pc:sldMkLst>
      </pc:sldChg>
      <pc:sldChg chg="add del">
        <pc:chgData name="Paul Haydon" userId="7ee3f522-670a-4115-8bd5-d92d7837670e" providerId="ADAL" clId="{6779188C-F142-4384-87AA-2D582E47B6F3}" dt="2025-10-28T10:09:28.896" v="253"/>
        <pc:sldMkLst>
          <pc:docMk/>
          <pc:sldMk cId="4204914491" sldId="305"/>
        </pc:sldMkLst>
      </pc:sldChg>
      <pc:sldChg chg="add del">
        <pc:chgData name="Paul Haydon" userId="7ee3f522-670a-4115-8bd5-d92d7837670e" providerId="ADAL" clId="{6779188C-F142-4384-87AA-2D582E47B6F3}" dt="2025-10-28T10:09:28.896" v="253"/>
        <pc:sldMkLst>
          <pc:docMk/>
          <pc:sldMk cId="3599536412" sldId="308"/>
        </pc:sldMkLst>
      </pc:sldChg>
      <pc:sldChg chg="modSp mod">
        <pc:chgData name="Paul Haydon" userId="7ee3f522-670a-4115-8bd5-d92d7837670e" providerId="ADAL" clId="{6779188C-F142-4384-87AA-2D582E47B6F3}" dt="2025-10-28T08:06:36.332" v="25" actId="3064"/>
        <pc:sldMkLst>
          <pc:docMk/>
          <pc:sldMk cId="2276860413" sldId="321"/>
        </pc:sldMkLst>
        <pc:spChg chg="mod">
          <ac:chgData name="Paul Haydon" userId="7ee3f522-670a-4115-8bd5-d92d7837670e" providerId="ADAL" clId="{6779188C-F142-4384-87AA-2D582E47B6F3}" dt="2025-10-28T08:05:28.954" v="19" actId="20577"/>
          <ac:spMkLst>
            <pc:docMk/>
            <pc:sldMk cId="2276860413" sldId="321"/>
            <ac:spMk id="15" creationId="{00000000-0000-0000-0000-000000000000}"/>
          </ac:spMkLst>
        </pc:spChg>
        <pc:graphicFrameChg chg="mod modGraphic">
          <ac:chgData name="Paul Haydon" userId="7ee3f522-670a-4115-8bd5-d92d7837670e" providerId="ADAL" clId="{6779188C-F142-4384-87AA-2D582E47B6F3}" dt="2025-10-28T08:06:36.332" v="25" actId="3064"/>
          <ac:graphicFrameMkLst>
            <pc:docMk/>
            <pc:sldMk cId="2276860413" sldId="321"/>
            <ac:graphicFrameMk id="10" creationId="{00000000-0000-0000-0000-000000000000}"/>
          </ac:graphicFrameMkLst>
        </pc:graphicFrameChg>
      </pc:sldChg>
      <pc:sldChg chg="modSp mod">
        <pc:chgData name="Paul Haydon" userId="7ee3f522-670a-4115-8bd5-d92d7837670e" providerId="ADAL" clId="{6779188C-F142-4384-87AA-2D582E47B6F3}" dt="2025-10-28T08:09:08.466" v="43" actId="242"/>
        <pc:sldMkLst>
          <pc:docMk/>
          <pc:sldMk cId="23745345" sldId="323"/>
        </pc:sldMkLst>
        <pc:graphicFrameChg chg="mod modGraphic">
          <ac:chgData name="Paul Haydon" userId="7ee3f522-670a-4115-8bd5-d92d7837670e" providerId="ADAL" clId="{6779188C-F142-4384-87AA-2D582E47B6F3}" dt="2025-10-28T08:08:44.807" v="40" actId="242"/>
          <ac:graphicFrameMkLst>
            <pc:docMk/>
            <pc:sldMk cId="23745345" sldId="323"/>
            <ac:graphicFrameMk id="2" creationId="{00000000-0000-0000-0000-000000000000}"/>
          </ac:graphicFrameMkLst>
        </pc:graphicFrameChg>
        <pc:graphicFrameChg chg="mod modGraphic">
          <ac:chgData name="Paul Haydon" userId="7ee3f522-670a-4115-8bd5-d92d7837670e" providerId="ADAL" clId="{6779188C-F142-4384-87AA-2D582E47B6F3}" dt="2025-10-28T08:09:08.466" v="43" actId="242"/>
          <ac:graphicFrameMkLst>
            <pc:docMk/>
            <pc:sldMk cId="23745345" sldId="323"/>
            <ac:graphicFrameMk id="9" creationId="{00000000-0000-0000-0000-000000000000}"/>
          </ac:graphicFrameMkLst>
        </pc:graphicFrameChg>
      </pc:sldChg>
      <pc:sldChg chg="modSp mod">
        <pc:chgData name="Paul Haydon" userId="7ee3f522-670a-4115-8bd5-d92d7837670e" providerId="ADAL" clId="{6779188C-F142-4384-87AA-2D582E47B6F3}" dt="2025-10-28T08:11:24.504" v="62" actId="27918"/>
        <pc:sldMkLst>
          <pc:docMk/>
          <pc:sldMk cId="1149804082" sldId="326"/>
        </pc:sldMkLst>
        <pc:graphicFrameChg chg="mod modGraphic">
          <ac:chgData name="Paul Haydon" userId="7ee3f522-670a-4115-8bd5-d92d7837670e" providerId="ADAL" clId="{6779188C-F142-4384-87AA-2D582E47B6F3}" dt="2025-10-28T08:10:54.200" v="56" actId="20577"/>
          <ac:graphicFrameMkLst>
            <pc:docMk/>
            <pc:sldMk cId="1149804082" sldId="326"/>
            <ac:graphicFrameMk id="5" creationId="{00000000-0000-0000-0000-000000000000}"/>
          </ac:graphicFrameMkLst>
        </pc:graphicFrameChg>
      </pc:sldChg>
      <pc:sldChg chg="modSp mod">
        <pc:chgData name="Paul Haydon" userId="7ee3f522-670a-4115-8bd5-d92d7837670e" providerId="ADAL" clId="{6779188C-F142-4384-87AA-2D582E47B6F3}" dt="2025-10-28T08:15:18.297" v="185" actId="20577"/>
        <pc:sldMkLst>
          <pc:docMk/>
          <pc:sldMk cId="2764616604" sldId="327"/>
        </pc:sldMkLst>
        <pc:spChg chg="mod">
          <ac:chgData name="Paul Haydon" userId="7ee3f522-670a-4115-8bd5-d92d7837670e" providerId="ADAL" clId="{6779188C-F142-4384-87AA-2D582E47B6F3}" dt="2025-10-28T08:15:18.297" v="185" actId="20577"/>
          <ac:spMkLst>
            <pc:docMk/>
            <pc:sldMk cId="2764616604" sldId="327"/>
            <ac:spMk id="7" creationId="{FD7CD982-FB1E-4DD4-B2A6-BE0611A18B00}"/>
          </ac:spMkLst>
        </pc:spChg>
        <pc:graphicFrameChg chg="modGraphic">
          <ac:chgData name="Paul Haydon" userId="7ee3f522-670a-4115-8bd5-d92d7837670e" providerId="ADAL" clId="{6779188C-F142-4384-87AA-2D582E47B6F3}" dt="2025-10-28T08:14:57.676" v="177" actId="20577"/>
          <ac:graphicFrameMkLst>
            <pc:docMk/>
            <pc:sldMk cId="2764616604" sldId="327"/>
            <ac:graphicFrameMk id="2" creationId="{00000000-0000-0000-0000-000000000000}"/>
          </ac:graphicFrameMkLst>
        </pc:graphicFrameChg>
      </pc:sldChg>
      <pc:sldChg chg="modSp mod">
        <pc:chgData name="Paul Haydon" userId="7ee3f522-670a-4115-8bd5-d92d7837670e" providerId="ADAL" clId="{6779188C-F142-4384-87AA-2D582E47B6F3}" dt="2025-10-28T08:15:42.628" v="200" actId="20577"/>
        <pc:sldMkLst>
          <pc:docMk/>
          <pc:sldMk cId="2520077624" sldId="328"/>
        </pc:sldMkLst>
        <pc:graphicFrameChg chg="modGraphic">
          <ac:chgData name="Paul Haydon" userId="7ee3f522-670a-4115-8bd5-d92d7837670e" providerId="ADAL" clId="{6779188C-F142-4384-87AA-2D582E47B6F3}" dt="2025-10-28T08:15:42.628" v="200" actId="20577"/>
          <ac:graphicFrameMkLst>
            <pc:docMk/>
            <pc:sldMk cId="2520077624" sldId="328"/>
            <ac:graphicFrameMk id="8" creationId="{00000000-0000-0000-0000-000000000000}"/>
          </ac:graphicFrameMkLst>
        </pc:graphicFrameChg>
      </pc:sldChg>
      <pc:sldChg chg="modSp mod">
        <pc:chgData name="Paul Haydon" userId="7ee3f522-670a-4115-8bd5-d92d7837670e" providerId="ADAL" clId="{6779188C-F142-4384-87AA-2D582E47B6F3}" dt="2025-10-28T08:17:06.994" v="251" actId="242"/>
        <pc:sldMkLst>
          <pc:docMk/>
          <pc:sldMk cId="2496663987" sldId="329"/>
        </pc:sldMkLst>
        <pc:graphicFrameChg chg="mod modGraphic">
          <ac:chgData name="Paul Haydon" userId="7ee3f522-670a-4115-8bd5-d92d7837670e" providerId="ADAL" clId="{6779188C-F142-4384-87AA-2D582E47B6F3}" dt="2025-10-28T08:16:22.899" v="228" actId="20577"/>
          <ac:graphicFrameMkLst>
            <pc:docMk/>
            <pc:sldMk cId="2496663987" sldId="329"/>
            <ac:graphicFrameMk id="2" creationId="{00000000-0000-0000-0000-000000000000}"/>
          </ac:graphicFrameMkLst>
        </pc:graphicFrameChg>
        <pc:graphicFrameChg chg="mod modGraphic">
          <ac:chgData name="Paul Haydon" userId="7ee3f522-670a-4115-8bd5-d92d7837670e" providerId="ADAL" clId="{6779188C-F142-4384-87AA-2D582E47B6F3}" dt="2025-10-28T08:17:06.994" v="251" actId="242"/>
          <ac:graphicFrameMkLst>
            <pc:docMk/>
            <pc:sldMk cId="2496663987" sldId="329"/>
            <ac:graphicFrameMk id="5" creationId="{00000000-0000-0000-0000-000000000000}"/>
          </ac:graphicFrameMkLst>
        </pc:graphicFrameChg>
        <pc:graphicFrameChg chg="modGraphic">
          <ac:chgData name="Paul Haydon" userId="7ee3f522-670a-4115-8bd5-d92d7837670e" providerId="ADAL" clId="{6779188C-F142-4384-87AA-2D582E47B6F3}" dt="2025-10-28T08:16:47.873" v="248" actId="20577"/>
          <ac:graphicFrameMkLst>
            <pc:docMk/>
            <pc:sldMk cId="2496663987" sldId="329"/>
            <ac:graphicFrameMk id="9" creationId="{00000000-0000-0000-0000-000000000000}"/>
          </ac:graphicFrameMkLst>
        </pc:graphicFrameChg>
      </pc:sldChg>
      <pc:sldChg chg="add del">
        <pc:chgData name="Paul Haydon" userId="7ee3f522-670a-4115-8bd5-d92d7837670e" providerId="ADAL" clId="{6779188C-F142-4384-87AA-2D582E47B6F3}" dt="2025-10-28T10:09:28.896" v="253"/>
        <pc:sldMkLst>
          <pc:docMk/>
          <pc:sldMk cId="95097911" sldId="382"/>
        </pc:sldMkLst>
      </pc:sldChg>
      <pc:sldChg chg="add del">
        <pc:chgData name="Paul Haydon" userId="7ee3f522-670a-4115-8bd5-d92d7837670e" providerId="ADAL" clId="{6779188C-F142-4384-87AA-2D582E47B6F3}" dt="2025-10-28T10:09:28.896" v="253"/>
        <pc:sldMkLst>
          <pc:docMk/>
          <pc:sldMk cId="2592746285" sldId="418"/>
        </pc:sldMkLst>
      </pc:sldChg>
      <pc:sldChg chg="modSp mod">
        <pc:chgData name="Paul Haydon" userId="7ee3f522-670a-4115-8bd5-d92d7837670e" providerId="ADAL" clId="{6779188C-F142-4384-87AA-2D582E47B6F3}" dt="2025-10-28T08:08:08.515" v="37" actId="27918"/>
        <pc:sldMkLst>
          <pc:docMk/>
          <pc:sldMk cId="3299110417" sldId="422"/>
        </pc:sldMkLst>
        <pc:graphicFrameChg chg="mod modGraphic">
          <ac:chgData name="Paul Haydon" userId="7ee3f522-670a-4115-8bd5-d92d7837670e" providerId="ADAL" clId="{6779188C-F142-4384-87AA-2D582E47B6F3}" dt="2025-10-28T08:07:13.227" v="28" actId="207"/>
          <ac:graphicFrameMkLst>
            <pc:docMk/>
            <pc:sldMk cId="3299110417" sldId="422"/>
            <ac:graphicFrameMk id="6" creationId="{00000000-0000-0000-0000-000000000000}"/>
          </ac:graphicFrameMkLst>
        </pc:graphicFrameChg>
      </pc:sldChg>
      <pc:sldChg chg="modSp mod">
        <pc:chgData name="Paul Haydon" userId="7ee3f522-670a-4115-8bd5-d92d7837670e" providerId="ADAL" clId="{6779188C-F142-4384-87AA-2D582E47B6F3}" dt="2025-10-28T08:10:21.356" v="52" actId="27918"/>
        <pc:sldMkLst>
          <pc:docMk/>
          <pc:sldMk cId="2165699705" sldId="423"/>
        </pc:sldMkLst>
        <pc:graphicFrameChg chg="mod modGraphic">
          <ac:chgData name="Paul Haydon" userId="7ee3f522-670a-4115-8bd5-d92d7837670e" providerId="ADAL" clId="{6779188C-F142-4384-87AA-2D582E47B6F3}" dt="2025-10-28T08:09:40.940" v="46" actId="207"/>
          <ac:graphicFrameMkLst>
            <pc:docMk/>
            <pc:sldMk cId="2165699705" sldId="423"/>
            <ac:graphicFrameMk id="6"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All</a:t>
            </a:r>
            <a:r>
              <a:rPr lang="en-GB" sz="1100" baseline="0" dirty="0"/>
              <a:t> s</a:t>
            </a:r>
            <a:r>
              <a:rPr lang="en-GB" sz="1100" dirty="0"/>
              <a:t>taying trips (000’s)</a:t>
            </a:r>
          </a:p>
        </c:rich>
      </c:tx>
      <c:overlay val="0"/>
    </c:title>
    <c:autoTitleDeleted val="0"/>
    <c:plotArea>
      <c:layout/>
      <c:barChart>
        <c:barDir val="col"/>
        <c:grouping val="clustered"/>
        <c:varyColors val="0"/>
        <c:ser>
          <c:idx val="0"/>
          <c:order val="0"/>
          <c:tx>
            <c:strRef>
              <c:f>Sheet1!$B$1</c:f>
              <c:strCache>
                <c:ptCount val="1"/>
                <c:pt idx="0">
                  <c:v>Column1</c:v>
                </c:pt>
              </c:strCache>
            </c:strRef>
          </c:tx>
          <c:spPr>
            <a:solidFill>
              <a:schemeClr val="bg1">
                <a:lumMod val="65000"/>
              </a:schemeClr>
            </a:solidFill>
          </c:spPr>
          <c:invertIfNegative val="0"/>
          <c:dPt>
            <c:idx val="0"/>
            <c:invertIfNegative val="0"/>
            <c:bubble3D val="0"/>
            <c:extLst>
              <c:ext xmlns:c16="http://schemas.microsoft.com/office/drawing/2014/chart" uri="{C3380CC4-5D6E-409C-BE32-E72D297353CC}">
                <c16:uniqueId val="{00000001-CC2C-412F-974F-87F80C653251}"/>
              </c:ext>
            </c:extLst>
          </c:dPt>
          <c:dPt>
            <c:idx val="1"/>
            <c:invertIfNegative val="0"/>
            <c:bubble3D val="0"/>
            <c:extLst>
              <c:ext xmlns:c16="http://schemas.microsoft.com/office/drawing/2014/chart" uri="{C3380CC4-5D6E-409C-BE32-E72D297353CC}">
                <c16:uniqueId val="{00000002-CC2C-412F-974F-87F80C653251}"/>
              </c:ext>
            </c:extLst>
          </c:dPt>
          <c:dPt>
            <c:idx val="2"/>
            <c:invertIfNegative val="0"/>
            <c:bubble3D val="0"/>
            <c:extLst>
              <c:ext xmlns:c16="http://schemas.microsoft.com/office/drawing/2014/chart" uri="{C3380CC4-5D6E-409C-BE32-E72D297353CC}">
                <c16:uniqueId val="{00000003-CC2C-412F-974F-87F80C653251}"/>
              </c:ext>
            </c:extLst>
          </c:dPt>
          <c:dPt>
            <c:idx val="3"/>
            <c:invertIfNegative val="0"/>
            <c:bubble3D val="0"/>
            <c:extLst>
              <c:ext xmlns:c16="http://schemas.microsoft.com/office/drawing/2014/chart" uri="{C3380CC4-5D6E-409C-BE32-E72D297353CC}">
                <c16:uniqueId val="{00000004-CC2C-412F-974F-87F80C653251}"/>
              </c:ext>
            </c:extLst>
          </c:dPt>
          <c:dPt>
            <c:idx val="4"/>
            <c:invertIfNegative val="0"/>
            <c:bubble3D val="0"/>
            <c:extLst>
              <c:ext xmlns:c16="http://schemas.microsoft.com/office/drawing/2014/chart" uri="{C3380CC4-5D6E-409C-BE32-E72D297353CC}">
                <c16:uniqueId val="{00000005-CC2C-412F-974F-87F80C653251}"/>
              </c:ext>
            </c:extLst>
          </c:dPt>
          <c:dPt>
            <c:idx val="5"/>
            <c:invertIfNegative val="0"/>
            <c:bubble3D val="0"/>
            <c:extLst>
              <c:ext xmlns:c16="http://schemas.microsoft.com/office/drawing/2014/chart" uri="{C3380CC4-5D6E-409C-BE32-E72D297353CC}">
                <c16:uniqueId val="{00000006-CC2C-412F-974F-87F80C653251}"/>
              </c:ext>
            </c:extLst>
          </c:dPt>
          <c:dPt>
            <c:idx val="6"/>
            <c:invertIfNegative val="0"/>
            <c:bubble3D val="0"/>
            <c:spPr>
              <a:solidFill>
                <a:schemeClr val="accent6">
                  <a:lumMod val="75000"/>
                </a:schemeClr>
              </a:solidFill>
            </c:spPr>
            <c:extLst>
              <c:ext xmlns:c16="http://schemas.microsoft.com/office/drawing/2014/chart" uri="{C3380CC4-5D6E-409C-BE32-E72D297353CC}">
                <c16:uniqueId val="{00000007-CC2C-412F-974F-87F80C653251}"/>
              </c:ext>
            </c:extLst>
          </c:dPt>
          <c:dPt>
            <c:idx val="7"/>
            <c:invertIfNegative val="0"/>
            <c:bubble3D val="0"/>
            <c:extLst>
              <c:ext xmlns:c16="http://schemas.microsoft.com/office/drawing/2014/chart" uri="{C3380CC4-5D6E-409C-BE32-E72D297353CC}">
                <c16:uniqueId val="{00000008-CC2C-412F-974F-87F80C653251}"/>
              </c:ext>
            </c:extLst>
          </c:dPt>
          <c:dLbls>
            <c:spPr>
              <a:noFill/>
              <a:ln>
                <a:noFill/>
              </a:ln>
              <a:effectLst/>
            </c:spPr>
            <c:txPr>
              <a:bodyPr/>
              <a:lstStyle/>
              <a:p>
                <a:pPr>
                  <a:defRPr sz="9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9"/>
                <c:pt idx="0">
                  <c:v>East Devon</c:v>
                </c:pt>
                <c:pt idx="1">
                  <c:v>Exeter</c:v>
                </c:pt>
                <c:pt idx="2">
                  <c:v>Mid Devon</c:v>
                </c:pt>
                <c:pt idx="3">
                  <c:v>North Devon</c:v>
                </c:pt>
                <c:pt idx="4">
                  <c:v>Plymouth</c:v>
                </c:pt>
                <c:pt idx="5">
                  <c:v>South Hams</c:v>
                </c:pt>
                <c:pt idx="6">
                  <c:v>Torbay</c:v>
                </c:pt>
                <c:pt idx="7">
                  <c:v>Torridge</c:v>
                </c:pt>
                <c:pt idx="8">
                  <c:v>West Devon</c:v>
                </c:pt>
              </c:strCache>
            </c:strRef>
          </c:cat>
          <c:val>
            <c:numRef>
              <c:f>Sheet1!$B$2:$B$11</c:f>
              <c:numCache>
                <c:formatCode>#,##0</c:formatCode>
                <c:ptCount val="9"/>
                <c:pt idx="0">
                  <c:v>603</c:v>
                </c:pt>
                <c:pt idx="1">
                  <c:v>352</c:v>
                </c:pt>
                <c:pt idx="2">
                  <c:v>229</c:v>
                </c:pt>
                <c:pt idx="3">
                  <c:v>741</c:v>
                </c:pt>
                <c:pt idx="4">
                  <c:v>567</c:v>
                </c:pt>
                <c:pt idx="5">
                  <c:v>382</c:v>
                </c:pt>
                <c:pt idx="6">
                  <c:v>833</c:v>
                </c:pt>
                <c:pt idx="7">
                  <c:v>200.7</c:v>
                </c:pt>
                <c:pt idx="8">
                  <c:v>201.3</c:v>
                </c:pt>
              </c:numCache>
            </c:numRef>
          </c:val>
          <c:extLst>
            <c:ext xmlns:c16="http://schemas.microsoft.com/office/drawing/2014/chart" uri="{C3380CC4-5D6E-409C-BE32-E72D297353CC}">
              <c16:uniqueId val="{00000009-CC2C-412F-974F-87F80C653251}"/>
            </c:ext>
          </c:extLst>
        </c:ser>
        <c:dLbls>
          <c:showLegendKey val="0"/>
          <c:showVal val="0"/>
          <c:showCatName val="0"/>
          <c:showSerName val="0"/>
          <c:showPercent val="0"/>
          <c:showBubbleSize val="0"/>
        </c:dLbls>
        <c:gapWidth val="55"/>
        <c:axId val="386687312"/>
        <c:axId val="386687704"/>
      </c:barChart>
      <c:catAx>
        <c:axId val="386687312"/>
        <c:scaling>
          <c:orientation val="minMax"/>
        </c:scaling>
        <c:delete val="0"/>
        <c:axPos val="b"/>
        <c:numFmt formatCode="General" sourceLinked="0"/>
        <c:majorTickMark val="none"/>
        <c:minorTickMark val="none"/>
        <c:tickLblPos val="nextTo"/>
        <c:txPr>
          <a:bodyPr/>
          <a:lstStyle/>
          <a:p>
            <a:pPr>
              <a:defRPr sz="800"/>
            </a:pPr>
            <a:endParaRPr lang="en-US"/>
          </a:p>
        </c:txPr>
        <c:crossAx val="386687704"/>
        <c:crosses val="autoZero"/>
        <c:auto val="1"/>
        <c:lblAlgn val="ctr"/>
        <c:lblOffset val="100"/>
        <c:noMultiLvlLbl val="0"/>
      </c:catAx>
      <c:valAx>
        <c:axId val="386687704"/>
        <c:scaling>
          <c:orientation val="minMax"/>
        </c:scaling>
        <c:delete val="0"/>
        <c:axPos val="l"/>
        <c:majorGridlines/>
        <c:numFmt formatCode="#,##0" sourceLinked="1"/>
        <c:majorTickMark val="none"/>
        <c:minorTickMark val="none"/>
        <c:tickLblPos val="nextTo"/>
        <c:txPr>
          <a:bodyPr/>
          <a:lstStyle/>
          <a:p>
            <a:pPr>
              <a:defRPr sz="800"/>
            </a:pPr>
            <a:endParaRPr lang="en-US"/>
          </a:p>
        </c:txPr>
        <c:crossAx val="38668731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All</a:t>
            </a:r>
            <a:r>
              <a:rPr lang="en-GB" sz="1100" baseline="0" dirty="0"/>
              <a:t> s</a:t>
            </a:r>
            <a:r>
              <a:rPr lang="en-GB" sz="1100" dirty="0"/>
              <a:t>taying nights (000’s)</a:t>
            </a:r>
          </a:p>
        </c:rich>
      </c:tx>
      <c:overlay val="0"/>
    </c:title>
    <c:autoTitleDeleted val="0"/>
    <c:plotArea>
      <c:layout/>
      <c:barChart>
        <c:barDir val="col"/>
        <c:grouping val="clustered"/>
        <c:varyColors val="0"/>
        <c:ser>
          <c:idx val="0"/>
          <c:order val="0"/>
          <c:tx>
            <c:strRef>
              <c:f>Sheet1!$B$1</c:f>
              <c:strCache>
                <c:ptCount val="1"/>
                <c:pt idx="0">
                  <c:v>Column1</c:v>
                </c:pt>
              </c:strCache>
            </c:strRef>
          </c:tx>
          <c:spPr>
            <a:solidFill>
              <a:schemeClr val="bg1">
                <a:lumMod val="65000"/>
              </a:schemeClr>
            </a:solidFill>
          </c:spPr>
          <c:invertIfNegative val="0"/>
          <c:dPt>
            <c:idx val="0"/>
            <c:invertIfNegative val="0"/>
            <c:bubble3D val="0"/>
            <c:extLst>
              <c:ext xmlns:c16="http://schemas.microsoft.com/office/drawing/2014/chart" uri="{C3380CC4-5D6E-409C-BE32-E72D297353CC}">
                <c16:uniqueId val="{00000001-16E6-450F-9EFC-DF8BCE9DB4BE}"/>
              </c:ext>
            </c:extLst>
          </c:dPt>
          <c:dPt>
            <c:idx val="1"/>
            <c:invertIfNegative val="0"/>
            <c:bubble3D val="0"/>
            <c:extLst>
              <c:ext xmlns:c16="http://schemas.microsoft.com/office/drawing/2014/chart" uri="{C3380CC4-5D6E-409C-BE32-E72D297353CC}">
                <c16:uniqueId val="{00000002-16E6-450F-9EFC-DF8BCE9DB4BE}"/>
              </c:ext>
            </c:extLst>
          </c:dPt>
          <c:dPt>
            <c:idx val="2"/>
            <c:invertIfNegative val="0"/>
            <c:bubble3D val="0"/>
            <c:extLst>
              <c:ext xmlns:c16="http://schemas.microsoft.com/office/drawing/2014/chart" uri="{C3380CC4-5D6E-409C-BE32-E72D297353CC}">
                <c16:uniqueId val="{00000003-16E6-450F-9EFC-DF8BCE9DB4BE}"/>
              </c:ext>
            </c:extLst>
          </c:dPt>
          <c:dPt>
            <c:idx val="3"/>
            <c:invertIfNegative val="0"/>
            <c:bubble3D val="0"/>
            <c:extLst>
              <c:ext xmlns:c16="http://schemas.microsoft.com/office/drawing/2014/chart" uri="{C3380CC4-5D6E-409C-BE32-E72D297353CC}">
                <c16:uniqueId val="{00000004-16E6-450F-9EFC-DF8BCE9DB4BE}"/>
              </c:ext>
            </c:extLst>
          </c:dPt>
          <c:dPt>
            <c:idx val="4"/>
            <c:invertIfNegative val="0"/>
            <c:bubble3D val="0"/>
            <c:extLst>
              <c:ext xmlns:c16="http://schemas.microsoft.com/office/drawing/2014/chart" uri="{C3380CC4-5D6E-409C-BE32-E72D297353CC}">
                <c16:uniqueId val="{00000005-16E6-450F-9EFC-DF8BCE9DB4BE}"/>
              </c:ext>
            </c:extLst>
          </c:dPt>
          <c:dPt>
            <c:idx val="5"/>
            <c:invertIfNegative val="0"/>
            <c:bubble3D val="0"/>
            <c:extLst>
              <c:ext xmlns:c16="http://schemas.microsoft.com/office/drawing/2014/chart" uri="{C3380CC4-5D6E-409C-BE32-E72D297353CC}">
                <c16:uniqueId val="{00000006-16E6-450F-9EFC-DF8BCE9DB4BE}"/>
              </c:ext>
            </c:extLst>
          </c:dPt>
          <c:dPt>
            <c:idx val="6"/>
            <c:invertIfNegative val="0"/>
            <c:bubble3D val="0"/>
            <c:spPr>
              <a:solidFill>
                <a:schemeClr val="accent6">
                  <a:lumMod val="75000"/>
                </a:schemeClr>
              </a:solidFill>
            </c:spPr>
            <c:extLst>
              <c:ext xmlns:c16="http://schemas.microsoft.com/office/drawing/2014/chart" uri="{C3380CC4-5D6E-409C-BE32-E72D297353CC}">
                <c16:uniqueId val="{00000007-16E6-450F-9EFC-DF8BCE9DB4BE}"/>
              </c:ext>
            </c:extLst>
          </c:dPt>
          <c:dPt>
            <c:idx val="7"/>
            <c:invertIfNegative val="0"/>
            <c:bubble3D val="0"/>
            <c:extLst>
              <c:ext xmlns:c16="http://schemas.microsoft.com/office/drawing/2014/chart" uri="{C3380CC4-5D6E-409C-BE32-E72D297353CC}">
                <c16:uniqueId val="{00000008-16E6-450F-9EFC-DF8BCE9DB4BE}"/>
              </c:ext>
            </c:extLst>
          </c:dPt>
          <c:dLbls>
            <c:dLbl>
              <c:idx val="1"/>
              <c:layout>
                <c:manualLayout>
                  <c:x val="0"/>
                  <c:y val="1.61995650353010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E6-450F-9EFC-DF8BCE9DB4BE}"/>
                </c:ext>
              </c:extLst>
            </c:dLbl>
            <c:dLbl>
              <c:idx val="9"/>
              <c:layout>
                <c:manualLayout>
                  <c:x val="-8.3985377286121647E-3"/>
                  <c:y val="1.61995650353010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6E6-450F-9EFC-DF8BCE9DB4BE}"/>
                </c:ext>
              </c:extLst>
            </c:dLbl>
            <c:spPr>
              <a:noFill/>
              <a:ln>
                <a:noFill/>
              </a:ln>
              <a:effectLst/>
            </c:spPr>
            <c:txPr>
              <a:bodyPr/>
              <a:lstStyle/>
              <a:p>
                <a:pPr>
                  <a:defRPr sz="9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9"/>
                <c:pt idx="0">
                  <c:v>East Devon</c:v>
                </c:pt>
                <c:pt idx="1">
                  <c:v>Exeter</c:v>
                </c:pt>
                <c:pt idx="2">
                  <c:v>Mid Devon</c:v>
                </c:pt>
                <c:pt idx="3">
                  <c:v>North Devon</c:v>
                </c:pt>
                <c:pt idx="4">
                  <c:v>Plymouth</c:v>
                </c:pt>
                <c:pt idx="5">
                  <c:v>South Hams</c:v>
                </c:pt>
                <c:pt idx="6">
                  <c:v>Torbay</c:v>
                </c:pt>
                <c:pt idx="7">
                  <c:v>Torridge</c:v>
                </c:pt>
                <c:pt idx="8">
                  <c:v>West Devon</c:v>
                </c:pt>
              </c:strCache>
            </c:strRef>
          </c:cat>
          <c:val>
            <c:numRef>
              <c:f>Sheet1!$B$2:$B$11</c:f>
              <c:numCache>
                <c:formatCode>#,##0</c:formatCode>
                <c:ptCount val="9"/>
                <c:pt idx="0">
                  <c:v>3012</c:v>
                </c:pt>
                <c:pt idx="1">
                  <c:v>1669</c:v>
                </c:pt>
                <c:pt idx="2">
                  <c:v>1038</c:v>
                </c:pt>
                <c:pt idx="3">
                  <c:v>3739</c:v>
                </c:pt>
                <c:pt idx="4">
                  <c:v>2484</c:v>
                </c:pt>
                <c:pt idx="5">
                  <c:v>1963</c:v>
                </c:pt>
                <c:pt idx="6">
                  <c:v>3624.2</c:v>
                </c:pt>
                <c:pt idx="7">
                  <c:v>931.6</c:v>
                </c:pt>
                <c:pt idx="8">
                  <c:v>845.9</c:v>
                </c:pt>
              </c:numCache>
            </c:numRef>
          </c:val>
          <c:extLst>
            <c:ext xmlns:c16="http://schemas.microsoft.com/office/drawing/2014/chart" uri="{C3380CC4-5D6E-409C-BE32-E72D297353CC}">
              <c16:uniqueId val="{0000000A-16E6-450F-9EFC-DF8BCE9DB4BE}"/>
            </c:ext>
          </c:extLst>
        </c:ser>
        <c:dLbls>
          <c:showLegendKey val="0"/>
          <c:showVal val="0"/>
          <c:showCatName val="0"/>
          <c:showSerName val="0"/>
          <c:showPercent val="0"/>
          <c:showBubbleSize val="0"/>
        </c:dLbls>
        <c:gapWidth val="55"/>
        <c:axId val="386688488"/>
        <c:axId val="386688880"/>
      </c:barChart>
      <c:catAx>
        <c:axId val="386688488"/>
        <c:scaling>
          <c:orientation val="minMax"/>
        </c:scaling>
        <c:delete val="0"/>
        <c:axPos val="b"/>
        <c:numFmt formatCode="General" sourceLinked="0"/>
        <c:majorTickMark val="none"/>
        <c:minorTickMark val="none"/>
        <c:tickLblPos val="nextTo"/>
        <c:txPr>
          <a:bodyPr/>
          <a:lstStyle/>
          <a:p>
            <a:pPr>
              <a:defRPr sz="800"/>
            </a:pPr>
            <a:endParaRPr lang="en-US"/>
          </a:p>
        </c:txPr>
        <c:crossAx val="386688880"/>
        <c:crosses val="autoZero"/>
        <c:auto val="1"/>
        <c:lblAlgn val="ctr"/>
        <c:lblOffset val="100"/>
        <c:noMultiLvlLbl val="0"/>
      </c:catAx>
      <c:valAx>
        <c:axId val="386688880"/>
        <c:scaling>
          <c:orientation val="minMax"/>
        </c:scaling>
        <c:delete val="0"/>
        <c:axPos val="l"/>
        <c:majorGridlines/>
        <c:numFmt formatCode="#,##0" sourceLinked="1"/>
        <c:majorTickMark val="none"/>
        <c:minorTickMark val="none"/>
        <c:tickLblPos val="nextTo"/>
        <c:txPr>
          <a:bodyPr/>
          <a:lstStyle/>
          <a:p>
            <a:pPr>
              <a:defRPr sz="800"/>
            </a:pPr>
            <a:endParaRPr lang="en-US"/>
          </a:p>
        </c:txPr>
        <c:crossAx val="38668848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All staying spend (£mn)</a:t>
            </a:r>
          </a:p>
        </c:rich>
      </c:tx>
      <c:overlay val="0"/>
    </c:title>
    <c:autoTitleDeleted val="0"/>
    <c:plotArea>
      <c:layout/>
      <c:barChart>
        <c:barDir val="col"/>
        <c:grouping val="clustered"/>
        <c:varyColors val="0"/>
        <c:ser>
          <c:idx val="0"/>
          <c:order val="0"/>
          <c:tx>
            <c:strRef>
              <c:f>Sheet1!$B$1</c:f>
              <c:strCache>
                <c:ptCount val="1"/>
                <c:pt idx="0">
                  <c:v>Column1</c:v>
                </c:pt>
              </c:strCache>
            </c:strRef>
          </c:tx>
          <c:spPr>
            <a:solidFill>
              <a:schemeClr val="bg1">
                <a:lumMod val="65000"/>
              </a:schemeClr>
            </a:solidFill>
          </c:spPr>
          <c:invertIfNegative val="0"/>
          <c:dPt>
            <c:idx val="0"/>
            <c:invertIfNegative val="0"/>
            <c:bubble3D val="0"/>
            <c:extLst>
              <c:ext xmlns:c16="http://schemas.microsoft.com/office/drawing/2014/chart" uri="{C3380CC4-5D6E-409C-BE32-E72D297353CC}">
                <c16:uniqueId val="{00000001-A45B-47C8-93E9-FD8651C196C0}"/>
              </c:ext>
            </c:extLst>
          </c:dPt>
          <c:dPt>
            <c:idx val="1"/>
            <c:invertIfNegative val="0"/>
            <c:bubble3D val="0"/>
            <c:extLst>
              <c:ext xmlns:c16="http://schemas.microsoft.com/office/drawing/2014/chart" uri="{C3380CC4-5D6E-409C-BE32-E72D297353CC}">
                <c16:uniqueId val="{00000002-A45B-47C8-93E9-FD8651C196C0}"/>
              </c:ext>
            </c:extLst>
          </c:dPt>
          <c:dPt>
            <c:idx val="2"/>
            <c:invertIfNegative val="0"/>
            <c:bubble3D val="0"/>
            <c:extLst>
              <c:ext xmlns:c16="http://schemas.microsoft.com/office/drawing/2014/chart" uri="{C3380CC4-5D6E-409C-BE32-E72D297353CC}">
                <c16:uniqueId val="{00000003-A45B-47C8-93E9-FD8651C196C0}"/>
              </c:ext>
            </c:extLst>
          </c:dPt>
          <c:dPt>
            <c:idx val="3"/>
            <c:invertIfNegative val="0"/>
            <c:bubble3D val="0"/>
            <c:extLst>
              <c:ext xmlns:c16="http://schemas.microsoft.com/office/drawing/2014/chart" uri="{C3380CC4-5D6E-409C-BE32-E72D297353CC}">
                <c16:uniqueId val="{00000004-A45B-47C8-93E9-FD8651C196C0}"/>
              </c:ext>
            </c:extLst>
          </c:dPt>
          <c:dPt>
            <c:idx val="4"/>
            <c:invertIfNegative val="0"/>
            <c:bubble3D val="0"/>
            <c:extLst>
              <c:ext xmlns:c16="http://schemas.microsoft.com/office/drawing/2014/chart" uri="{C3380CC4-5D6E-409C-BE32-E72D297353CC}">
                <c16:uniqueId val="{00000005-A45B-47C8-93E9-FD8651C196C0}"/>
              </c:ext>
            </c:extLst>
          </c:dPt>
          <c:dPt>
            <c:idx val="5"/>
            <c:invertIfNegative val="0"/>
            <c:bubble3D val="0"/>
            <c:extLst>
              <c:ext xmlns:c16="http://schemas.microsoft.com/office/drawing/2014/chart" uri="{C3380CC4-5D6E-409C-BE32-E72D297353CC}">
                <c16:uniqueId val="{00000006-A45B-47C8-93E9-FD8651C196C0}"/>
              </c:ext>
            </c:extLst>
          </c:dPt>
          <c:dPt>
            <c:idx val="6"/>
            <c:invertIfNegative val="0"/>
            <c:bubble3D val="0"/>
            <c:spPr>
              <a:solidFill>
                <a:schemeClr val="accent6">
                  <a:lumMod val="75000"/>
                </a:schemeClr>
              </a:solidFill>
            </c:spPr>
            <c:extLst>
              <c:ext xmlns:c16="http://schemas.microsoft.com/office/drawing/2014/chart" uri="{C3380CC4-5D6E-409C-BE32-E72D297353CC}">
                <c16:uniqueId val="{00000007-A45B-47C8-93E9-FD8651C196C0}"/>
              </c:ext>
            </c:extLst>
          </c:dPt>
          <c:dPt>
            <c:idx val="7"/>
            <c:invertIfNegative val="0"/>
            <c:bubble3D val="0"/>
            <c:extLst>
              <c:ext xmlns:c16="http://schemas.microsoft.com/office/drawing/2014/chart" uri="{C3380CC4-5D6E-409C-BE32-E72D297353CC}">
                <c16:uniqueId val="{00000008-A45B-47C8-93E9-FD8651C196C0}"/>
              </c:ext>
            </c:extLst>
          </c:dPt>
          <c:dLbls>
            <c:spPr>
              <a:noFill/>
              <a:ln>
                <a:noFill/>
              </a:ln>
              <a:effectLst/>
            </c:spPr>
            <c:txPr>
              <a:bodyPr/>
              <a:lstStyle/>
              <a:p>
                <a:pPr>
                  <a:defRPr sz="9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9"/>
                <c:pt idx="0">
                  <c:v>East Devon</c:v>
                </c:pt>
                <c:pt idx="1">
                  <c:v>Exeter</c:v>
                </c:pt>
                <c:pt idx="2">
                  <c:v>Mid Devon</c:v>
                </c:pt>
                <c:pt idx="3">
                  <c:v>North Devon</c:v>
                </c:pt>
                <c:pt idx="4">
                  <c:v>Plymouth</c:v>
                </c:pt>
                <c:pt idx="5">
                  <c:v>South Hams</c:v>
                </c:pt>
                <c:pt idx="6">
                  <c:v>Torbay</c:v>
                </c:pt>
                <c:pt idx="7">
                  <c:v>Torridge</c:v>
                </c:pt>
                <c:pt idx="8">
                  <c:v>West Devon</c:v>
                </c:pt>
              </c:strCache>
            </c:strRef>
          </c:cat>
          <c:val>
            <c:numRef>
              <c:f>Sheet1!$B$2:$B$11</c:f>
              <c:numCache>
                <c:formatCode>"£"#,##0</c:formatCode>
                <c:ptCount val="9"/>
                <c:pt idx="0">
                  <c:v>178.84200000000001</c:v>
                </c:pt>
                <c:pt idx="1">
                  <c:v>111.395</c:v>
                </c:pt>
                <c:pt idx="2">
                  <c:v>61.405000000000001</c:v>
                </c:pt>
                <c:pt idx="3">
                  <c:v>232.82300000000001</c:v>
                </c:pt>
                <c:pt idx="4">
                  <c:v>151.65</c:v>
                </c:pt>
                <c:pt idx="5">
                  <c:v>120.616</c:v>
                </c:pt>
                <c:pt idx="6">
                  <c:v>277.79300000000001</c:v>
                </c:pt>
                <c:pt idx="7">
                  <c:v>56.348999999999997</c:v>
                </c:pt>
                <c:pt idx="8">
                  <c:v>57.033000000000001</c:v>
                </c:pt>
              </c:numCache>
            </c:numRef>
          </c:val>
          <c:extLst>
            <c:ext xmlns:c16="http://schemas.microsoft.com/office/drawing/2014/chart" uri="{C3380CC4-5D6E-409C-BE32-E72D297353CC}">
              <c16:uniqueId val="{00000009-A45B-47C8-93E9-FD8651C196C0}"/>
            </c:ext>
          </c:extLst>
        </c:ser>
        <c:dLbls>
          <c:showLegendKey val="0"/>
          <c:showVal val="0"/>
          <c:showCatName val="0"/>
          <c:showSerName val="0"/>
          <c:showPercent val="0"/>
          <c:showBubbleSize val="0"/>
        </c:dLbls>
        <c:gapWidth val="55"/>
        <c:axId val="384786128"/>
        <c:axId val="384786520"/>
      </c:barChart>
      <c:catAx>
        <c:axId val="384786128"/>
        <c:scaling>
          <c:orientation val="minMax"/>
        </c:scaling>
        <c:delete val="0"/>
        <c:axPos val="b"/>
        <c:numFmt formatCode="General" sourceLinked="0"/>
        <c:majorTickMark val="none"/>
        <c:minorTickMark val="none"/>
        <c:tickLblPos val="nextTo"/>
        <c:txPr>
          <a:bodyPr/>
          <a:lstStyle/>
          <a:p>
            <a:pPr>
              <a:defRPr sz="800"/>
            </a:pPr>
            <a:endParaRPr lang="en-US"/>
          </a:p>
        </c:txPr>
        <c:crossAx val="384786520"/>
        <c:crosses val="autoZero"/>
        <c:auto val="1"/>
        <c:lblAlgn val="ctr"/>
        <c:lblOffset val="100"/>
        <c:noMultiLvlLbl val="0"/>
      </c:catAx>
      <c:valAx>
        <c:axId val="384786520"/>
        <c:scaling>
          <c:orientation val="minMax"/>
        </c:scaling>
        <c:delete val="0"/>
        <c:axPos val="l"/>
        <c:majorGridlines/>
        <c:numFmt formatCode="&quot;£&quot;#,##0" sourceLinked="1"/>
        <c:majorTickMark val="none"/>
        <c:minorTickMark val="none"/>
        <c:tickLblPos val="nextTo"/>
        <c:txPr>
          <a:bodyPr/>
          <a:lstStyle/>
          <a:p>
            <a:pPr>
              <a:defRPr sz="800"/>
            </a:pPr>
            <a:endParaRPr lang="en-US"/>
          </a:p>
        </c:txPr>
        <c:crossAx val="3847861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All</a:t>
            </a:r>
            <a:r>
              <a:rPr lang="en-GB" sz="1100" baseline="0" dirty="0"/>
              <a:t> day</a:t>
            </a:r>
            <a:r>
              <a:rPr lang="en-GB" sz="1100" dirty="0"/>
              <a:t> visits</a:t>
            </a:r>
          </a:p>
        </c:rich>
      </c:tx>
      <c:overlay val="0"/>
    </c:title>
    <c:autoTitleDeleted val="0"/>
    <c:view3D>
      <c:rotX val="15"/>
      <c:rotY val="0"/>
      <c:rAngAx val="0"/>
    </c:view3D>
    <c:floor>
      <c:thickness val="0"/>
    </c:floor>
    <c:sideWall>
      <c:thickness val="0"/>
    </c:sideWall>
    <c:backWall>
      <c:thickness val="0"/>
    </c:backWall>
    <c:plotArea>
      <c:layout>
        <c:manualLayout>
          <c:layoutTarget val="inner"/>
          <c:xMode val="edge"/>
          <c:yMode val="edge"/>
          <c:x val="0.13289342928520431"/>
          <c:y val="0.24427781449625346"/>
          <c:w val="0.76773382989702288"/>
          <c:h val="0.64734241877229148"/>
        </c:manualLayout>
      </c:layout>
      <c:pie3DChart>
        <c:varyColors val="1"/>
        <c:ser>
          <c:idx val="0"/>
          <c:order val="0"/>
          <c:tx>
            <c:strRef>
              <c:f>Sheet1!$B$1</c:f>
              <c:strCache>
                <c:ptCount val="1"/>
                <c:pt idx="0">
                  <c:v>Column1</c:v>
                </c:pt>
              </c:strCache>
            </c:strRef>
          </c:tx>
          <c:dLbls>
            <c:dLbl>
              <c:idx val="0"/>
              <c:layout>
                <c:manualLayout>
                  <c:x val="-5.747105526026406E-2"/>
                  <c:y val="-6.428924155353779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AB-43E3-B40B-F257580DBB34}"/>
                </c:ext>
              </c:extLst>
            </c:dLbl>
            <c:dLbl>
              <c:idx val="1"/>
              <c:layout>
                <c:manualLayout>
                  <c:x val="-3.8087420371868609E-2"/>
                  <c:y val="-0.2524675819353129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8AB-43E3-B40B-F257580DBB34}"/>
                </c:ext>
              </c:extLst>
            </c:dLbl>
            <c:dLbl>
              <c:idx val="2"/>
              <c:layout>
                <c:manualLayout>
                  <c:x val="-1.3754831796088636E-2"/>
                  <c:y val="-0.139651361837242"/>
                </c:manualLayout>
              </c:layout>
              <c:showLegendKey val="0"/>
              <c:showVal val="1"/>
              <c:showCatName val="1"/>
              <c:showSerName val="0"/>
              <c:showPercent val="0"/>
              <c:showBubbleSize val="0"/>
              <c:extLst>
                <c:ext xmlns:c15="http://schemas.microsoft.com/office/drawing/2012/chart" uri="{CE6537A1-D6FC-4f65-9D91-7224C49458BB}">
                  <c15:layout>
                    <c:manualLayout>
                      <c:w val="0.11505989513567302"/>
                      <c:h val="0.22452097444645017"/>
                    </c:manualLayout>
                  </c15:layout>
                </c:ext>
                <c:ext xmlns:c16="http://schemas.microsoft.com/office/drawing/2014/chart" uri="{C3380CC4-5D6E-409C-BE32-E72D297353CC}">
                  <c16:uniqueId val="{00000002-28AB-43E3-B40B-F257580DBB34}"/>
                </c:ext>
              </c:extLst>
            </c:dLbl>
            <c:dLbl>
              <c:idx val="3"/>
              <c:layout>
                <c:manualLayout>
                  <c:x val="0"/>
                  <c:y val="0.1133973589797248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AB-43E3-B40B-F257580DBB34}"/>
                </c:ext>
              </c:extLst>
            </c:dLbl>
            <c:dLbl>
              <c:idx val="4"/>
              <c:layout>
                <c:manualLayout>
                  <c:x val="-0.17095551118390062"/>
                  <c:y val="7.695008980552933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8AB-43E3-B40B-F257580DBB34}"/>
                </c:ext>
              </c:extLst>
            </c:dLbl>
            <c:dLbl>
              <c:idx val="5"/>
              <c:layout>
                <c:manualLayout>
                  <c:x val="1.6760344233715741E-2"/>
                  <c:y val="9.928930930288919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AB-43E3-B40B-F257580DBB34}"/>
                </c:ext>
              </c:extLst>
            </c:dLbl>
            <c:dLbl>
              <c:idx val="6"/>
              <c:layout>
                <c:manualLayout>
                  <c:x val="1.6760344233715741E-2"/>
                  <c:y val="-1.23010239185322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AB-43E3-B40B-F257580DBB34}"/>
                </c:ext>
              </c:extLst>
            </c:dLbl>
            <c:dLbl>
              <c:idx val="8"/>
              <c:layout>
                <c:manualLayout>
                  <c:x val="-7.8748279425291751E-2"/>
                  <c:y val="-0.1019710544659619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AB-43E3-B40B-F257580DBB34}"/>
                </c:ext>
              </c:extLst>
            </c:dLbl>
            <c:spPr>
              <a:noFill/>
              <a:ln>
                <a:noFill/>
              </a:ln>
              <a:effectLst/>
            </c:spPr>
            <c:txPr>
              <a:bodyPr/>
              <a:lstStyle/>
              <a:p>
                <a:pPr>
                  <a:defRPr sz="900" b="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Sheet1!$A$2:$A$11</c:f>
              <c:strCache>
                <c:ptCount val="9"/>
                <c:pt idx="0">
                  <c:v>East Devon</c:v>
                </c:pt>
                <c:pt idx="1">
                  <c:v>Exeter</c:v>
                </c:pt>
                <c:pt idx="2">
                  <c:v>Mid Devon</c:v>
                </c:pt>
                <c:pt idx="3">
                  <c:v>North Devon</c:v>
                </c:pt>
                <c:pt idx="4">
                  <c:v>Plymouth</c:v>
                </c:pt>
                <c:pt idx="5">
                  <c:v>South Hams</c:v>
                </c:pt>
                <c:pt idx="6">
                  <c:v>Torbay</c:v>
                </c:pt>
                <c:pt idx="7">
                  <c:v>Torridge</c:v>
                </c:pt>
                <c:pt idx="8">
                  <c:v>West Devon</c:v>
                </c:pt>
              </c:strCache>
            </c:strRef>
          </c:cat>
          <c:val>
            <c:numRef>
              <c:f>Sheet1!$B$2:$B$11</c:f>
              <c:numCache>
                <c:formatCode>0%</c:formatCode>
                <c:ptCount val="9"/>
                <c:pt idx="0">
                  <c:v>0.1355826859045505</c:v>
                </c:pt>
                <c:pt idx="1">
                  <c:v>6.486126526082131E-2</c:v>
                </c:pt>
                <c:pt idx="2">
                  <c:v>5.6248612652608214E-2</c:v>
                </c:pt>
                <c:pt idx="3">
                  <c:v>0.10051054384017757</c:v>
                </c:pt>
                <c:pt idx="4">
                  <c:v>0.1584017758046615</c:v>
                </c:pt>
                <c:pt idx="5">
                  <c:v>0.12683684794672587</c:v>
                </c:pt>
                <c:pt idx="6">
                  <c:v>0.12004439511653719</c:v>
                </c:pt>
                <c:pt idx="7">
                  <c:v>6.0998890122086577E-2</c:v>
                </c:pt>
                <c:pt idx="8">
                  <c:v>5.6514983351831298E-2</c:v>
                </c:pt>
              </c:numCache>
            </c:numRef>
          </c:val>
          <c:extLst>
            <c:ext xmlns:c16="http://schemas.microsoft.com/office/drawing/2014/chart" uri="{C3380CC4-5D6E-409C-BE32-E72D297353CC}">
              <c16:uniqueId val="{00000008-28AB-43E3-B40B-F257580DBB34}"/>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All</a:t>
            </a:r>
            <a:r>
              <a:rPr lang="en-GB" sz="1100" baseline="0" dirty="0"/>
              <a:t> day</a:t>
            </a:r>
            <a:r>
              <a:rPr lang="en-GB" sz="1100" dirty="0"/>
              <a:t> visit</a:t>
            </a:r>
            <a:r>
              <a:rPr lang="en-GB" sz="1100" baseline="0" dirty="0"/>
              <a:t> spend</a:t>
            </a:r>
            <a:endParaRPr lang="en-GB" sz="1100" dirty="0"/>
          </a:p>
        </c:rich>
      </c:tx>
      <c:overlay val="0"/>
    </c:title>
    <c:autoTitleDeleted val="0"/>
    <c:view3D>
      <c:rotX val="15"/>
      <c:rotY val="0"/>
      <c:rAngAx val="0"/>
    </c:view3D>
    <c:floor>
      <c:thickness val="0"/>
    </c:floor>
    <c:sideWall>
      <c:thickness val="0"/>
    </c:sideWall>
    <c:backWall>
      <c:thickness val="0"/>
    </c:backWall>
    <c:plotArea>
      <c:layout>
        <c:manualLayout>
          <c:layoutTarget val="inner"/>
          <c:xMode val="edge"/>
          <c:yMode val="edge"/>
          <c:x val="9.8427078061285367E-2"/>
          <c:y val="0.23949772136347827"/>
          <c:w val="0.77048486382171533"/>
          <c:h val="0.65212251190506665"/>
        </c:manualLayout>
      </c:layout>
      <c:pie3DChart>
        <c:varyColors val="1"/>
        <c:ser>
          <c:idx val="0"/>
          <c:order val="0"/>
          <c:tx>
            <c:strRef>
              <c:f>Sheet1!$B$1</c:f>
              <c:strCache>
                <c:ptCount val="1"/>
                <c:pt idx="0">
                  <c:v>Column1</c:v>
                </c:pt>
              </c:strCache>
            </c:strRef>
          </c:tx>
          <c:dLbls>
            <c:dLbl>
              <c:idx val="0"/>
              <c:layout>
                <c:manualLayout>
                  <c:x val="2.7837105075415716E-2"/>
                  <c:y val="-4.51684926371510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D4B-43E3-A764-7804E8E46A10}"/>
                </c:ext>
              </c:extLst>
            </c:dLbl>
            <c:dLbl>
              <c:idx val="1"/>
              <c:layout>
                <c:manualLayout>
                  <c:x val="6.3922681430458345E-2"/>
                  <c:y val="-9.950460168650719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D4B-43E3-A764-7804E8E46A10}"/>
                </c:ext>
              </c:extLst>
            </c:dLbl>
            <c:dLbl>
              <c:idx val="2"/>
              <c:layout>
                <c:manualLayout>
                  <c:x val="0"/>
                  <c:y val="-0.1731120137666682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4B-43E3-A764-7804E8E46A10}"/>
                </c:ext>
              </c:extLst>
            </c:dLbl>
            <c:dLbl>
              <c:idx val="3"/>
              <c:layout>
                <c:manualLayout>
                  <c:x val="-7.713649100717204E-3"/>
                  <c:y val="9.28610250025217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4B-43E3-A764-7804E8E46A10}"/>
                </c:ext>
              </c:extLst>
            </c:dLbl>
            <c:dLbl>
              <c:idx val="4"/>
              <c:layout>
                <c:manualLayout>
                  <c:x val="1.957369963008225E-2"/>
                  <c:y val="8.014597726933972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D4B-43E3-A764-7804E8E46A10}"/>
                </c:ext>
              </c:extLst>
            </c:dLbl>
            <c:dLbl>
              <c:idx val="5"/>
              <c:layout>
                <c:manualLayout>
                  <c:x val="1.6477078678500741E-3"/>
                  <c:y val="0.1369873067826133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D4B-43E3-A764-7804E8E46A10}"/>
                </c:ext>
              </c:extLst>
            </c:dLbl>
            <c:dLbl>
              <c:idx val="6"/>
              <c:layout>
                <c:manualLayout>
                  <c:x val="1.6330490027856987E-2"/>
                  <c:y val="-3.792232311020711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D4B-43E3-A764-7804E8E46A10}"/>
                </c:ext>
              </c:extLst>
            </c:dLbl>
            <c:dLbl>
              <c:idx val="7"/>
              <c:layout>
                <c:manualLayout>
                  <c:x val="5.258160615898645E-3"/>
                  <c:y val="-5.392998932571332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D4B-43E3-A764-7804E8E46A10}"/>
                </c:ext>
              </c:extLst>
            </c:dLbl>
            <c:dLbl>
              <c:idx val="8"/>
              <c:layout>
                <c:manualLayout>
                  <c:x val="-3.035478053878787E-2"/>
                  <c:y val="-9.0045286677616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D4B-43E3-A764-7804E8E46A10}"/>
                </c:ext>
              </c:extLst>
            </c:dLbl>
            <c:dLbl>
              <c:idx val="9"/>
              <c:layout>
                <c:manualLayout>
                  <c:x val="8.495262357680422E-2"/>
                  <c:y val="-3.500533714335612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D4B-43E3-A764-7804E8E46A10}"/>
                </c:ext>
              </c:extLst>
            </c:dLbl>
            <c:spPr>
              <a:noFill/>
              <a:ln>
                <a:noFill/>
              </a:ln>
              <a:effectLst/>
            </c:spPr>
            <c:txPr>
              <a:bodyPr/>
              <a:lstStyle/>
              <a:p>
                <a:pPr>
                  <a:defRPr sz="900" b="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Sheet1!$A$2:$A$11</c:f>
              <c:strCache>
                <c:ptCount val="9"/>
                <c:pt idx="0">
                  <c:v>East Devon</c:v>
                </c:pt>
                <c:pt idx="1">
                  <c:v>Exeter</c:v>
                </c:pt>
                <c:pt idx="2">
                  <c:v>Mid Devon</c:v>
                </c:pt>
                <c:pt idx="3">
                  <c:v>North Devon</c:v>
                </c:pt>
                <c:pt idx="4">
                  <c:v>Plymouth</c:v>
                </c:pt>
                <c:pt idx="5">
                  <c:v>South Hams</c:v>
                </c:pt>
                <c:pt idx="6">
                  <c:v>Torbay</c:v>
                </c:pt>
                <c:pt idx="7">
                  <c:v>Torridge</c:v>
                </c:pt>
                <c:pt idx="8">
                  <c:v>West Devon</c:v>
                </c:pt>
              </c:strCache>
            </c:strRef>
          </c:cat>
          <c:val>
            <c:numRef>
              <c:f>Sheet1!$B$2:$B$11</c:f>
              <c:numCache>
                <c:formatCode>0%</c:formatCode>
                <c:ptCount val="9"/>
                <c:pt idx="0">
                  <c:v>0.131041304614156</c:v>
                </c:pt>
                <c:pt idx="1">
                  <c:v>7.4948159374191761E-2</c:v>
                </c:pt>
                <c:pt idx="2">
                  <c:v>5.2050257047829507E-2</c:v>
                </c:pt>
                <c:pt idx="3">
                  <c:v>9.7695417606301641E-2</c:v>
                </c:pt>
                <c:pt idx="4">
                  <c:v>0.17677902961608444</c:v>
                </c:pt>
                <c:pt idx="5">
                  <c:v>0.11855690217662566</c:v>
                </c:pt>
                <c:pt idx="6">
                  <c:v>0.12518251984009948</c:v>
                </c:pt>
                <c:pt idx="7">
                  <c:v>5.6533280093653437E-2</c:v>
                </c:pt>
                <c:pt idx="8">
                  <c:v>5.0306960029402825E-2</c:v>
                </c:pt>
              </c:numCache>
            </c:numRef>
          </c:val>
          <c:extLst>
            <c:ext xmlns:c16="http://schemas.microsoft.com/office/drawing/2014/chart" uri="{C3380CC4-5D6E-409C-BE32-E72D297353CC}">
              <c16:uniqueId val="{0000000A-0D4B-43E3-A764-7804E8E46A10}"/>
            </c:ext>
          </c:extLst>
        </c:ser>
        <c:dLbls>
          <c:showLegendKey val="0"/>
          <c:showVal val="0"/>
          <c:showCatName val="0"/>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200"/>
            </a:pPr>
            <a:r>
              <a:rPr lang="en-US" sz="1200" dirty="0"/>
              <a:t>Day visits</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Trips</c:v>
                </c:pt>
              </c:strCache>
            </c:strRef>
          </c:tx>
          <c:dLbls>
            <c:dLbl>
              <c:idx val="0"/>
              <c:layout>
                <c:manualLayout>
                  <c:x val="0.24102530194833818"/>
                  <c:y val="-1.95965880334283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4F-4F11-AA25-EFD24A8CFD59}"/>
                </c:ext>
              </c:extLst>
            </c:dLbl>
            <c:dLbl>
              <c:idx val="1"/>
              <c:layout>
                <c:manualLayout>
                  <c:x val="-1.8161200740544829E-2"/>
                  <c:y val="1.469744102507128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4F-4F11-AA25-EFD24A8CFD59}"/>
                </c:ext>
              </c:extLst>
            </c:dLbl>
            <c:dLbl>
              <c:idx val="2"/>
              <c:layout>
                <c:manualLayout>
                  <c:x val="-3.2659239178347878E-2"/>
                  <c:y val="-1.91510356873927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4F-4F11-AA25-EFD24A8CFD59}"/>
                </c:ext>
              </c:extLst>
            </c:dLbl>
            <c:spPr>
              <a:noFill/>
              <a:ln>
                <a:noFill/>
              </a:ln>
              <a:effectLst/>
            </c:spPr>
            <c:txPr>
              <a:bodyPr/>
              <a:lstStyle/>
              <a:p>
                <a:pPr>
                  <a:defRPr sz="110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Sheet1!$A$2:$A$4</c:f>
              <c:strCache>
                <c:ptCount val="3"/>
                <c:pt idx="0">
                  <c:v>Urban visits</c:v>
                </c:pt>
                <c:pt idx="1">
                  <c:v>Countryside visits</c:v>
                </c:pt>
                <c:pt idx="2">
                  <c:v>Coastal visits</c:v>
                </c:pt>
              </c:strCache>
            </c:strRef>
          </c:cat>
          <c:val>
            <c:numRef>
              <c:f>Sheet1!$B$2:$B$4</c:f>
              <c:numCache>
                <c:formatCode>#,##0</c:formatCode>
                <c:ptCount val="3"/>
                <c:pt idx="0">
                  <c:v>1453000</c:v>
                </c:pt>
                <c:pt idx="1">
                  <c:v>63000</c:v>
                </c:pt>
                <c:pt idx="2">
                  <c:v>1188000</c:v>
                </c:pt>
              </c:numCache>
            </c:numRef>
          </c:val>
          <c:extLst>
            <c:ext xmlns:c16="http://schemas.microsoft.com/office/drawing/2014/chart" uri="{C3380CC4-5D6E-409C-BE32-E72D297353CC}">
              <c16:uniqueId val="{00000003-E44F-4F11-AA25-EFD24A8CFD59}"/>
            </c:ext>
          </c:extLst>
        </c:ser>
        <c:dLbls>
          <c:showLegendKey val="0"/>
          <c:showVal val="0"/>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200"/>
            </a:pPr>
            <a:r>
              <a:rPr lang="en-US" sz="1200" dirty="0"/>
              <a:t>Day visit spend</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Spend</c:v>
                </c:pt>
              </c:strCache>
            </c:strRef>
          </c:tx>
          <c:dLbls>
            <c:dLbl>
              <c:idx val="0"/>
              <c:layout>
                <c:manualLayout>
                  <c:x val="3.9337036057481411E-3"/>
                  <c:y val="-5.99385562098038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A3-4448-B3D2-1E613025F04D}"/>
                </c:ext>
              </c:extLst>
            </c:dLbl>
            <c:dLbl>
              <c:idx val="1"/>
              <c:layout>
                <c:manualLayout>
                  <c:x val="4.9570219518645861E-3"/>
                  <c:y val="3.475539754842063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A3-4448-B3D2-1E613025F04D}"/>
                </c:ext>
              </c:extLst>
            </c:dLbl>
            <c:dLbl>
              <c:idx val="2"/>
              <c:layout>
                <c:manualLayout>
                  <c:x val="-3.2659239178347878E-2"/>
                  <c:y val="-1.91510356873927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A3-4448-B3D2-1E613025F04D}"/>
                </c:ext>
              </c:extLst>
            </c:dLbl>
            <c:spPr>
              <a:noFill/>
              <a:ln>
                <a:noFill/>
              </a:ln>
              <a:effectLst/>
            </c:spPr>
            <c:txPr>
              <a:bodyPr/>
              <a:lstStyle/>
              <a:p>
                <a:pPr>
                  <a:defRPr sz="110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Sheet1!$A$2:$A$4</c:f>
              <c:strCache>
                <c:ptCount val="3"/>
                <c:pt idx="0">
                  <c:v>Urban visits</c:v>
                </c:pt>
                <c:pt idx="1">
                  <c:v>Countryside visits</c:v>
                </c:pt>
                <c:pt idx="2">
                  <c:v>Coastal visits</c:v>
                </c:pt>
              </c:strCache>
            </c:strRef>
          </c:cat>
          <c:val>
            <c:numRef>
              <c:f>Sheet1!$B$2:$B$4</c:f>
              <c:numCache>
                <c:formatCode>"£"#,##0</c:formatCode>
                <c:ptCount val="3"/>
                <c:pt idx="0">
                  <c:v>82790000</c:v>
                </c:pt>
                <c:pt idx="1">
                  <c:v>2306000</c:v>
                </c:pt>
                <c:pt idx="2">
                  <c:v>52847000</c:v>
                </c:pt>
              </c:numCache>
            </c:numRef>
          </c:val>
          <c:extLst>
            <c:ext xmlns:c16="http://schemas.microsoft.com/office/drawing/2014/chart" uri="{C3380CC4-5D6E-409C-BE32-E72D297353CC}">
              <c16:uniqueId val="{00000003-69A3-4448-B3D2-1E613025F04D}"/>
            </c:ext>
          </c:extLst>
        </c:ser>
        <c:dLbls>
          <c:showLegendKey val="0"/>
          <c:showVal val="0"/>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Seasonality</a:t>
            </a:r>
            <a:r>
              <a:rPr lang="en-GB" sz="1100" baseline="0" dirty="0"/>
              <a:t> - trips</a:t>
            </a:r>
            <a:endParaRPr lang="en-GB" sz="1100" dirty="0"/>
          </a:p>
        </c:rich>
      </c:tx>
      <c:overlay val="0"/>
    </c:title>
    <c:autoTitleDeleted val="0"/>
    <c:plotArea>
      <c:layout>
        <c:manualLayout>
          <c:layoutTarget val="inner"/>
          <c:xMode val="edge"/>
          <c:yMode val="edge"/>
          <c:x val="0.16177131375402962"/>
          <c:y val="0.16740994678350951"/>
          <c:w val="0.81560664867376598"/>
          <c:h val="0.48375785077301131"/>
        </c:manualLayout>
      </c:layout>
      <c:lineChart>
        <c:grouping val="standard"/>
        <c:varyColors val="0"/>
        <c:ser>
          <c:idx val="0"/>
          <c:order val="0"/>
          <c:tx>
            <c:strRef>
              <c:f>Sheet1!$B$1</c:f>
              <c:strCache>
                <c:ptCount val="1"/>
                <c:pt idx="0">
                  <c:v>UK trips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c:formatCode>
                <c:ptCount val="12"/>
                <c:pt idx="0">
                  <c:v>240.60757058258724</c:v>
                </c:pt>
                <c:pt idx="1">
                  <c:v>67.920330436987726</c:v>
                </c:pt>
                <c:pt idx="2">
                  <c:v>215.40104337908738</c:v>
                </c:pt>
                <c:pt idx="3">
                  <c:v>460.88230963516008</c:v>
                </c:pt>
                <c:pt idx="4">
                  <c:v>375.57136049701398</c:v>
                </c:pt>
                <c:pt idx="5">
                  <c:v>351.94812700354885</c:v>
                </c:pt>
                <c:pt idx="6">
                  <c:v>549.49885676252325</c:v>
                </c:pt>
                <c:pt idx="7">
                  <c:v>805.38711920397463</c:v>
                </c:pt>
                <c:pt idx="8">
                  <c:v>390.75530901219418</c:v>
                </c:pt>
                <c:pt idx="9">
                  <c:v>149.02359661653486</c:v>
                </c:pt>
                <c:pt idx="10">
                  <c:v>291.84129960742479</c:v>
                </c:pt>
                <c:pt idx="11">
                  <c:v>230.16307726296256</c:v>
                </c:pt>
              </c:numCache>
            </c:numRef>
          </c:val>
          <c:smooth val="0"/>
          <c:extLst>
            <c:ext xmlns:c16="http://schemas.microsoft.com/office/drawing/2014/chart" uri="{C3380CC4-5D6E-409C-BE32-E72D297353CC}">
              <c16:uniqueId val="{00000000-0A30-4850-81C5-B489ED7CDD36}"/>
            </c:ext>
          </c:extLst>
        </c:ser>
        <c:ser>
          <c:idx val="1"/>
          <c:order val="1"/>
          <c:tx>
            <c:strRef>
              <c:f>Sheet1!$C$1</c:f>
              <c:strCache>
                <c:ptCount val="1"/>
                <c:pt idx="0">
                  <c:v>OS trips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c:formatCode>
                <c:ptCount val="12"/>
                <c:pt idx="0">
                  <c:v>28.824825147765161</c:v>
                </c:pt>
                <c:pt idx="1">
                  <c:v>25.283592139930466</c:v>
                </c:pt>
                <c:pt idx="2">
                  <c:v>21.868777433694763</c:v>
                </c:pt>
                <c:pt idx="3">
                  <c:v>37.845227280851461</c:v>
                </c:pt>
                <c:pt idx="4">
                  <c:v>43.544290995305758</c:v>
                </c:pt>
                <c:pt idx="5">
                  <c:v>42.215542661981466</c:v>
                </c:pt>
                <c:pt idx="6">
                  <c:v>33.508189114513172</c:v>
                </c:pt>
                <c:pt idx="7">
                  <c:v>55.932149082870282</c:v>
                </c:pt>
                <c:pt idx="8">
                  <c:v>48.431546140796513</c:v>
                </c:pt>
                <c:pt idx="9">
                  <c:v>21.8572708805284</c:v>
                </c:pt>
                <c:pt idx="10">
                  <c:v>25.118444794698025</c:v>
                </c:pt>
                <c:pt idx="11">
                  <c:v>22.570144327064487</c:v>
                </c:pt>
              </c:numCache>
            </c:numRef>
          </c:val>
          <c:smooth val="0"/>
          <c:extLst>
            <c:ext xmlns:c16="http://schemas.microsoft.com/office/drawing/2014/chart" uri="{C3380CC4-5D6E-409C-BE32-E72D297353CC}">
              <c16:uniqueId val="{00000001-0A30-4850-81C5-B489ED7CDD36}"/>
            </c:ext>
          </c:extLst>
        </c:ser>
        <c:ser>
          <c:idx val="2"/>
          <c:order val="2"/>
          <c:tx>
            <c:strRef>
              <c:f>Sheet1!$D$1</c:f>
              <c:strCache>
                <c:ptCount val="1"/>
                <c:pt idx="0">
                  <c:v>Total trips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c:formatCode>
                <c:ptCount val="12"/>
                <c:pt idx="0">
                  <c:v>269.43239573035243</c:v>
                </c:pt>
                <c:pt idx="1">
                  <c:v>93.203922576918188</c:v>
                </c:pt>
                <c:pt idx="2">
                  <c:v>237.26982081278214</c:v>
                </c:pt>
                <c:pt idx="3">
                  <c:v>498.72753691601156</c:v>
                </c:pt>
                <c:pt idx="4">
                  <c:v>419.11565149231973</c:v>
                </c:pt>
                <c:pt idx="5">
                  <c:v>394.16366966553034</c:v>
                </c:pt>
                <c:pt idx="6">
                  <c:v>583.00704587703638</c:v>
                </c:pt>
                <c:pt idx="7">
                  <c:v>861.31926828684493</c:v>
                </c:pt>
                <c:pt idx="8">
                  <c:v>439.18685515299069</c:v>
                </c:pt>
                <c:pt idx="9">
                  <c:v>170.88086749706326</c:v>
                </c:pt>
                <c:pt idx="10">
                  <c:v>316.95974440212279</c:v>
                </c:pt>
                <c:pt idx="11">
                  <c:v>252.73322159002706</c:v>
                </c:pt>
              </c:numCache>
            </c:numRef>
          </c:val>
          <c:smooth val="0"/>
          <c:extLst>
            <c:ext xmlns:c16="http://schemas.microsoft.com/office/drawing/2014/chart" uri="{C3380CC4-5D6E-409C-BE32-E72D297353CC}">
              <c16:uniqueId val="{00000002-0A30-4850-81C5-B489ED7CDD36}"/>
            </c:ext>
          </c:extLst>
        </c:ser>
        <c:dLbls>
          <c:showLegendKey val="0"/>
          <c:showVal val="0"/>
          <c:showCatName val="0"/>
          <c:showSerName val="0"/>
          <c:showPercent val="0"/>
          <c:showBubbleSize val="0"/>
        </c:dLbls>
        <c:marker val="1"/>
        <c:smooth val="0"/>
        <c:axId val="433752792"/>
        <c:axId val="433753184"/>
      </c:lineChart>
      <c:catAx>
        <c:axId val="433752792"/>
        <c:scaling>
          <c:orientation val="minMax"/>
        </c:scaling>
        <c:delete val="0"/>
        <c:axPos val="b"/>
        <c:numFmt formatCode="General" sourceLinked="0"/>
        <c:majorTickMark val="none"/>
        <c:minorTickMark val="none"/>
        <c:tickLblPos val="nextTo"/>
        <c:crossAx val="433753184"/>
        <c:crosses val="autoZero"/>
        <c:auto val="1"/>
        <c:lblAlgn val="ctr"/>
        <c:lblOffset val="100"/>
        <c:noMultiLvlLbl val="0"/>
      </c:catAx>
      <c:valAx>
        <c:axId val="433753184"/>
        <c:scaling>
          <c:orientation val="minMax"/>
        </c:scaling>
        <c:delete val="1"/>
        <c:axPos val="l"/>
        <c:majorGridlines/>
        <c:numFmt formatCode="0.0" sourceLinked="1"/>
        <c:majorTickMark val="none"/>
        <c:minorTickMark val="none"/>
        <c:tickLblPos val="nextTo"/>
        <c:crossAx val="433752792"/>
        <c:crosses val="autoZero"/>
        <c:crossBetween val="between"/>
      </c:valAx>
      <c:dTable>
        <c:showHorzBorder val="1"/>
        <c:showVertBorder val="1"/>
        <c:showOutline val="1"/>
        <c:showKeys val="1"/>
        <c:txPr>
          <a:bodyPr/>
          <a:lstStyle/>
          <a:p>
            <a:pPr rtl="0">
              <a:defRPr sz="9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Seasonality</a:t>
            </a:r>
            <a:r>
              <a:rPr lang="en-GB" sz="1100" baseline="0" dirty="0"/>
              <a:t> - nights</a:t>
            </a:r>
            <a:endParaRPr lang="en-GB" sz="1100" dirty="0"/>
          </a:p>
        </c:rich>
      </c:tx>
      <c:overlay val="0"/>
    </c:title>
    <c:autoTitleDeleted val="0"/>
    <c:plotArea>
      <c:layout>
        <c:manualLayout>
          <c:layoutTarget val="inner"/>
          <c:xMode val="edge"/>
          <c:yMode val="edge"/>
          <c:x val="0.14968897567854531"/>
          <c:y val="0.16740994678350951"/>
          <c:w val="0.80579067276211169"/>
          <c:h val="0.48375785077301131"/>
        </c:manualLayout>
      </c:layout>
      <c:lineChart>
        <c:grouping val="standard"/>
        <c:varyColors val="0"/>
        <c:ser>
          <c:idx val="0"/>
          <c:order val="0"/>
          <c:tx>
            <c:strRef>
              <c:f>Sheet1!$B$1</c:f>
              <c:strCache>
                <c:ptCount val="1"/>
                <c:pt idx="0">
                  <c:v>UK nights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c:formatCode>
                <c:ptCount val="12"/>
                <c:pt idx="0">
                  <c:v>1003.6189641822799</c:v>
                </c:pt>
                <c:pt idx="1">
                  <c:v>503.65634291996219</c:v>
                </c:pt>
                <c:pt idx="2">
                  <c:v>1049.3521159373151</c:v>
                </c:pt>
                <c:pt idx="3">
                  <c:v>1935.5290313395517</c:v>
                </c:pt>
                <c:pt idx="4">
                  <c:v>1747.4726918368663</c:v>
                </c:pt>
                <c:pt idx="5">
                  <c:v>2020.1550679461241</c:v>
                </c:pt>
                <c:pt idx="6">
                  <c:v>1958.5962487044726</c:v>
                </c:pt>
                <c:pt idx="7">
                  <c:v>3048.5424983926373</c:v>
                </c:pt>
                <c:pt idx="8">
                  <c:v>1558.3308853834087</c:v>
                </c:pt>
                <c:pt idx="9">
                  <c:v>613.84515036271478</c:v>
                </c:pt>
                <c:pt idx="10">
                  <c:v>926.55211340122401</c:v>
                </c:pt>
                <c:pt idx="11">
                  <c:v>1383.348889593444</c:v>
                </c:pt>
              </c:numCache>
            </c:numRef>
          </c:val>
          <c:smooth val="0"/>
          <c:extLst>
            <c:ext xmlns:c16="http://schemas.microsoft.com/office/drawing/2014/chart" uri="{C3380CC4-5D6E-409C-BE32-E72D297353CC}">
              <c16:uniqueId val="{00000000-3652-4607-AE36-02AB8B39C7A3}"/>
            </c:ext>
          </c:extLst>
        </c:ser>
        <c:ser>
          <c:idx val="1"/>
          <c:order val="1"/>
          <c:tx>
            <c:strRef>
              <c:f>Sheet1!$C$1</c:f>
              <c:strCache>
                <c:ptCount val="1"/>
                <c:pt idx="0">
                  <c:v>OS nights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c:formatCode>
                <c:ptCount val="12"/>
                <c:pt idx="0">
                  <c:v>272.5798433382389</c:v>
                </c:pt>
                <c:pt idx="1">
                  <c:v>202.93337007789381</c:v>
                </c:pt>
                <c:pt idx="2">
                  <c:v>233.86533647785268</c:v>
                </c:pt>
                <c:pt idx="3">
                  <c:v>297.87127772263631</c:v>
                </c:pt>
                <c:pt idx="4">
                  <c:v>391.92388305448219</c:v>
                </c:pt>
                <c:pt idx="5">
                  <c:v>351.75370038302162</c:v>
                </c:pt>
                <c:pt idx="6">
                  <c:v>293.21407315066654</c:v>
                </c:pt>
                <c:pt idx="7">
                  <c:v>554.84357144436694</c:v>
                </c:pt>
                <c:pt idx="8">
                  <c:v>449.25793505869586</c:v>
                </c:pt>
                <c:pt idx="9">
                  <c:v>152.94320035535287</c:v>
                </c:pt>
                <c:pt idx="10">
                  <c:v>229.98198010107328</c:v>
                </c:pt>
                <c:pt idx="11">
                  <c:v>167.83182883571868</c:v>
                </c:pt>
              </c:numCache>
            </c:numRef>
          </c:val>
          <c:smooth val="0"/>
          <c:extLst>
            <c:ext xmlns:c16="http://schemas.microsoft.com/office/drawing/2014/chart" uri="{C3380CC4-5D6E-409C-BE32-E72D297353CC}">
              <c16:uniqueId val="{00000001-3652-4607-AE36-02AB8B39C7A3}"/>
            </c:ext>
          </c:extLst>
        </c:ser>
        <c:ser>
          <c:idx val="2"/>
          <c:order val="2"/>
          <c:tx>
            <c:strRef>
              <c:f>Sheet1!$D$1</c:f>
              <c:strCache>
                <c:ptCount val="1"/>
                <c:pt idx="0">
                  <c:v>Total nights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c:formatCode>
                <c:ptCount val="12"/>
                <c:pt idx="0">
                  <c:v>1276.1988075205188</c:v>
                </c:pt>
                <c:pt idx="1">
                  <c:v>706.58971299785594</c:v>
                </c:pt>
                <c:pt idx="2">
                  <c:v>1283.2174524151678</c:v>
                </c:pt>
                <c:pt idx="3">
                  <c:v>2233.4003090621882</c:v>
                </c:pt>
                <c:pt idx="4">
                  <c:v>2139.3965748913483</c:v>
                </c:pt>
                <c:pt idx="5">
                  <c:v>2371.9087683291455</c:v>
                </c:pt>
                <c:pt idx="6">
                  <c:v>2251.8103218551391</c:v>
                </c:pt>
                <c:pt idx="7">
                  <c:v>3603.3860698370045</c:v>
                </c:pt>
                <c:pt idx="8">
                  <c:v>2007.5888204421046</c:v>
                </c:pt>
                <c:pt idx="9">
                  <c:v>766.7883507180677</c:v>
                </c:pt>
                <c:pt idx="10">
                  <c:v>1156.5340935022973</c:v>
                </c:pt>
                <c:pt idx="11">
                  <c:v>1551.1807184291627</c:v>
                </c:pt>
              </c:numCache>
            </c:numRef>
          </c:val>
          <c:smooth val="0"/>
          <c:extLst>
            <c:ext xmlns:c16="http://schemas.microsoft.com/office/drawing/2014/chart" uri="{C3380CC4-5D6E-409C-BE32-E72D297353CC}">
              <c16:uniqueId val="{00000002-3652-4607-AE36-02AB8B39C7A3}"/>
            </c:ext>
          </c:extLst>
        </c:ser>
        <c:dLbls>
          <c:showLegendKey val="0"/>
          <c:showVal val="0"/>
          <c:showCatName val="0"/>
          <c:showSerName val="0"/>
          <c:showPercent val="0"/>
          <c:showBubbleSize val="0"/>
        </c:dLbls>
        <c:marker val="1"/>
        <c:smooth val="0"/>
        <c:axId val="433754360"/>
        <c:axId val="433754752"/>
      </c:lineChart>
      <c:catAx>
        <c:axId val="433754360"/>
        <c:scaling>
          <c:orientation val="minMax"/>
        </c:scaling>
        <c:delete val="0"/>
        <c:axPos val="b"/>
        <c:numFmt formatCode="General" sourceLinked="0"/>
        <c:majorTickMark val="none"/>
        <c:minorTickMark val="none"/>
        <c:tickLblPos val="nextTo"/>
        <c:crossAx val="433754752"/>
        <c:crosses val="autoZero"/>
        <c:auto val="1"/>
        <c:lblAlgn val="ctr"/>
        <c:lblOffset val="100"/>
        <c:noMultiLvlLbl val="0"/>
      </c:catAx>
      <c:valAx>
        <c:axId val="433754752"/>
        <c:scaling>
          <c:orientation val="minMax"/>
        </c:scaling>
        <c:delete val="1"/>
        <c:axPos val="l"/>
        <c:majorGridlines/>
        <c:numFmt formatCode="0.0" sourceLinked="1"/>
        <c:majorTickMark val="none"/>
        <c:minorTickMark val="none"/>
        <c:tickLblPos val="nextTo"/>
        <c:crossAx val="433754360"/>
        <c:crosses val="autoZero"/>
        <c:crossBetween val="between"/>
      </c:valAx>
      <c:dTable>
        <c:showHorzBorder val="1"/>
        <c:showVertBorder val="1"/>
        <c:showOutline val="1"/>
        <c:showKeys val="1"/>
        <c:txPr>
          <a:bodyPr/>
          <a:lstStyle/>
          <a:p>
            <a:pPr rtl="0">
              <a:defRPr sz="9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Seasonality</a:t>
            </a:r>
            <a:r>
              <a:rPr lang="en-GB" sz="1100" baseline="0" dirty="0"/>
              <a:t> - spend</a:t>
            </a:r>
            <a:endParaRPr lang="en-GB" sz="1100" dirty="0"/>
          </a:p>
        </c:rich>
      </c:tx>
      <c:overlay val="0"/>
    </c:title>
    <c:autoTitleDeleted val="0"/>
    <c:plotArea>
      <c:layout>
        <c:manualLayout>
          <c:layoutTarget val="inner"/>
          <c:xMode val="edge"/>
          <c:yMode val="edge"/>
          <c:x val="0.16037995991516249"/>
          <c:y val="0.16740994678350951"/>
          <c:w val="0.80327924522750593"/>
          <c:h val="0.48375785077301131"/>
        </c:manualLayout>
      </c:layout>
      <c:lineChart>
        <c:grouping val="standard"/>
        <c:varyColors val="0"/>
        <c:ser>
          <c:idx val="0"/>
          <c:order val="0"/>
          <c:tx>
            <c:strRef>
              <c:f>Sheet1!$B$1</c:f>
              <c:strCache>
                <c:ptCount val="1"/>
                <c:pt idx="0">
                  <c:v>UK spend (mn's)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c:formatCode>
                <c:ptCount val="12"/>
                <c:pt idx="0">
                  <c:v>69.296096643944523</c:v>
                </c:pt>
                <c:pt idx="1">
                  <c:v>29.500043764878626</c:v>
                </c:pt>
                <c:pt idx="2">
                  <c:v>41.751669184158885</c:v>
                </c:pt>
                <c:pt idx="3">
                  <c:v>116.14590238656609</c:v>
                </c:pt>
                <c:pt idx="4">
                  <c:v>123.2196981897778</c:v>
                </c:pt>
                <c:pt idx="5">
                  <c:v>128.30708088596927</c:v>
                </c:pt>
                <c:pt idx="6">
                  <c:v>106.34959401531613</c:v>
                </c:pt>
                <c:pt idx="7">
                  <c:v>186.36246269870955</c:v>
                </c:pt>
                <c:pt idx="8">
                  <c:v>119.96843540567781</c:v>
                </c:pt>
                <c:pt idx="9">
                  <c:v>36.01595182461817</c:v>
                </c:pt>
                <c:pt idx="10">
                  <c:v>93.990241374951253</c:v>
                </c:pt>
                <c:pt idx="11">
                  <c:v>57.061823625431934</c:v>
                </c:pt>
              </c:numCache>
            </c:numRef>
          </c:val>
          <c:smooth val="0"/>
          <c:extLst>
            <c:ext xmlns:c16="http://schemas.microsoft.com/office/drawing/2014/chart" uri="{C3380CC4-5D6E-409C-BE32-E72D297353CC}">
              <c16:uniqueId val="{00000000-632A-44F7-A0ED-20E599E56E37}"/>
            </c:ext>
          </c:extLst>
        </c:ser>
        <c:ser>
          <c:idx val="1"/>
          <c:order val="1"/>
          <c:tx>
            <c:strRef>
              <c:f>Sheet1!$C$1</c:f>
              <c:strCache>
                <c:ptCount val="1"/>
                <c:pt idx="0">
                  <c:v>OS spend (mn's)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c:formatCode>
                <c:ptCount val="12"/>
                <c:pt idx="0">
                  <c:v>16.996480954199995</c:v>
                </c:pt>
                <c:pt idx="1">
                  <c:v>13.511668246610359</c:v>
                </c:pt>
                <c:pt idx="2">
                  <c:v>13.187553339639893</c:v>
                </c:pt>
                <c:pt idx="3">
                  <c:v>23.334693804300283</c:v>
                </c:pt>
                <c:pt idx="4">
                  <c:v>31.526818110659956</c:v>
                </c:pt>
                <c:pt idx="5">
                  <c:v>25.17676392377567</c:v>
                </c:pt>
                <c:pt idx="6">
                  <c:v>17.904001554650542</c:v>
                </c:pt>
                <c:pt idx="7">
                  <c:v>34.385200287700954</c:v>
                </c:pt>
                <c:pt idx="8">
                  <c:v>41.633836764857925</c:v>
                </c:pt>
                <c:pt idx="9">
                  <c:v>7.6240656832520806</c:v>
                </c:pt>
                <c:pt idx="10">
                  <c:v>16.599810022925027</c:v>
                </c:pt>
                <c:pt idx="11">
                  <c:v>12.121107307427348</c:v>
                </c:pt>
              </c:numCache>
            </c:numRef>
          </c:val>
          <c:smooth val="0"/>
          <c:extLst>
            <c:ext xmlns:c16="http://schemas.microsoft.com/office/drawing/2014/chart" uri="{C3380CC4-5D6E-409C-BE32-E72D297353CC}">
              <c16:uniqueId val="{00000001-632A-44F7-A0ED-20E599E56E37}"/>
            </c:ext>
          </c:extLst>
        </c:ser>
        <c:ser>
          <c:idx val="2"/>
          <c:order val="2"/>
          <c:tx>
            <c:strRef>
              <c:f>Sheet1!$D$1</c:f>
              <c:strCache>
                <c:ptCount val="1"/>
                <c:pt idx="0">
                  <c:v>Total spend (mn's)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c:formatCode>
                <c:ptCount val="12"/>
                <c:pt idx="0">
                  <c:v>86.292577598144518</c:v>
                </c:pt>
                <c:pt idx="1">
                  <c:v>43.011712011488981</c:v>
                </c:pt>
                <c:pt idx="2">
                  <c:v>54.939222523798776</c:v>
                </c:pt>
                <c:pt idx="3">
                  <c:v>139.48059619086638</c:v>
                </c:pt>
                <c:pt idx="4">
                  <c:v>154.74651630043775</c:v>
                </c:pt>
                <c:pt idx="5">
                  <c:v>153.48384480974494</c:v>
                </c:pt>
                <c:pt idx="6">
                  <c:v>124.25359556996668</c:v>
                </c:pt>
                <c:pt idx="7">
                  <c:v>220.74766298641049</c:v>
                </c:pt>
                <c:pt idx="8">
                  <c:v>161.60227217053574</c:v>
                </c:pt>
                <c:pt idx="9">
                  <c:v>43.640017507870255</c:v>
                </c:pt>
                <c:pt idx="10">
                  <c:v>110.59005139787628</c:v>
                </c:pt>
                <c:pt idx="11">
                  <c:v>69.182930932859279</c:v>
                </c:pt>
              </c:numCache>
            </c:numRef>
          </c:val>
          <c:smooth val="0"/>
          <c:extLst>
            <c:ext xmlns:c16="http://schemas.microsoft.com/office/drawing/2014/chart" uri="{C3380CC4-5D6E-409C-BE32-E72D297353CC}">
              <c16:uniqueId val="{00000002-632A-44F7-A0ED-20E599E56E37}"/>
            </c:ext>
          </c:extLst>
        </c:ser>
        <c:dLbls>
          <c:showLegendKey val="0"/>
          <c:showVal val="0"/>
          <c:showCatName val="0"/>
          <c:showSerName val="0"/>
          <c:showPercent val="0"/>
          <c:showBubbleSize val="0"/>
        </c:dLbls>
        <c:marker val="1"/>
        <c:smooth val="0"/>
        <c:axId val="433750440"/>
        <c:axId val="433750048"/>
      </c:lineChart>
      <c:catAx>
        <c:axId val="433750440"/>
        <c:scaling>
          <c:orientation val="minMax"/>
        </c:scaling>
        <c:delete val="0"/>
        <c:axPos val="b"/>
        <c:numFmt formatCode="General" sourceLinked="0"/>
        <c:majorTickMark val="none"/>
        <c:minorTickMark val="none"/>
        <c:tickLblPos val="nextTo"/>
        <c:crossAx val="433750048"/>
        <c:crosses val="autoZero"/>
        <c:auto val="1"/>
        <c:lblAlgn val="ctr"/>
        <c:lblOffset val="100"/>
        <c:noMultiLvlLbl val="0"/>
      </c:catAx>
      <c:valAx>
        <c:axId val="433750048"/>
        <c:scaling>
          <c:orientation val="minMax"/>
        </c:scaling>
        <c:delete val="1"/>
        <c:axPos val="l"/>
        <c:majorGridlines/>
        <c:numFmt formatCode="0.0" sourceLinked="1"/>
        <c:majorTickMark val="none"/>
        <c:minorTickMark val="none"/>
        <c:tickLblPos val="nextTo"/>
        <c:crossAx val="433750440"/>
        <c:crosses val="autoZero"/>
        <c:crossBetween val="between"/>
      </c:valAx>
      <c:dTable>
        <c:showHorzBorder val="1"/>
        <c:showVertBorder val="1"/>
        <c:showOutline val="1"/>
        <c:showKeys val="1"/>
        <c:txPr>
          <a:bodyPr/>
          <a:lstStyle/>
          <a:p>
            <a:pPr rtl="0">
              <a:defRPr sz="9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200"/>
            </a:pPr>
            <a:r>
              <a:rPr lang="en-US" sz="1200" dirty="0"/>
              <a:t>Day visits</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Trips</c:v>
                </c:pt>
              </c:strCache>
            </c:strRef>
          </c:tx>
          <c:dLbls>
            <c:dLbl>
              <c:idx val="0"/>
              <c:layout>
                <c:manualLayout>
                  <c:x val="-7.2472009168650167E-2"/>
                  <c:y val="0.429976144625905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C4-405F-A9FE-0E28579BC142}"/>
                </c:ext>
              </c:extLst>
            </c:dLbl>
            <c:dLbl>
              <c:idx val="1"/>
              <c:layout>
                <c:manualLayout>
                  <c:x val="3.6302565458873316E-2"/>
                  <c:y val="0.13960987359429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4C4-405F-A9FE-0E28579BC142}"/>
                </c:ext>
              </c:extLst>
            </c:dLbl>
            <c:dLbl>
              <c:idx val="2"/>
              <c:layout>
                <c:manualLayout>
                  <c:x val="-3.2659239178347878E-2"/>
                  <c:y val="-1.91510356873927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4C4-405F-A9FE-0E28579BC142}"/>
                </c:ext>
              </c:extLst>
            </c:dLbl>
            <c:spPr>
              <a:noFill/>
              <a:ln>
                <a:noFill/>
              </a:ln>
              <a:effectLst/>
            </c:spPr>
            <c:txPr>
              <a:bodyPr/>
              <a:lstStyle/>
              <a:p>
                <a:pPr>
                  <a:defRPr sz="110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Sheet1!$A$2:$A$4</c:f>
              <c:strCache>
                <c:ptCount val="3"/>
                <c:pt idx="0">
                  <c:v>Urban visits</c:v>
                </c:pt>
                <c:pt idx="1">
                  <c:v>Countryside visits</c:v>
                </c:pt>
                <c:pt idx="2">
                  <c:v>Coastal visits</c:v>
                </c:pt>
              </c:strCache>
            </c:strRef>
          </c:cat>
          <c:val>
            <c:numRef>
              <c:f>Sheet1!$B$2:$B$4</c:f>
              <c:numCache>
                <c:formatCode>#,##0</c:formatCode>
                <c:ptCount val="3"/>
                <c:pt idx="0">
                  <c:v>11480000</c:v>
                </c:pt>
                <c:pt idx="1">
                  <c:v>5710000</c:v>
                </c:pt>
                <c:pt idx="2">
                  <c:v>5324000</c:v>
                </c:pt>
              </c:numCache>
            </c:numRef>
          </c:val>
          <c:extLst>
            <c:ext xmlns:c16="http://schemas.microsoft.com/office/drawing/2014/chart" uri="{C3380CC4-5D6E-409C-BE32-E72D297353CC}">
              <c16:uniqueId val="{00000003-A4C4-405F-A9FE-0E28579BC142}"/>
            </c:ext>
          </c:extLst>
        </c:ser>
        <c:dLbls>
          <c:showLegendKey val="0"/>
          <c:showVal val="0"/>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sz="1200"/>
            </a:pPr>
            <a:r>
              <a:rPr lang="en-US" sz="1200" dirty="0"/>
              <a:t>Day visit spend</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Spend</c:v>
                </c:pt>
              </c:strCache>
            </c:strRef>
          </c:tx>
          <c:dLbls>
            <c:dLbl>
              <c:idx val="0"/>
              <c:layout>
                <c:manualLayout>
                  <c:x val="-5.2940139292954984E-3"/>
                  <c:y val="0.1017332950659804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89-483F-AB0C-8587E7CA3C33}"/>
                </c:ext>
              </c:extLst>
            </c:dLbl>
            <c:dLbl>
              <c:idx val="1"/>
              <c:layout>
                <c:manualLayout>
                  <c:x val="-2.1547760733492023E-2"/>
                  <c:y val="1.912248947647792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89-483F-AB0C-8587E7CA3C33}"/>
                </c:ext>
              </c:extLst>
            </c:dLbl>
            <c:dLbl>
              <c:idx val="2"/>
              <c:layout>
                <c:manualLayout>
                  <c:x val="-3.2659239178347878E-2"/>
                  <c:y val="-1.91510356873927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89-483F-AB0C-8587E7CA3C33}"/>
                </c:ext>
              </c:extLst>
            </c:dLbl>
            <c:spPr>
              <a:noFill/>
              <a:ln>
                <a:noFill/>
              </a:ln>
              <a:effectLst/>
            </c:spPr>
            <c:txPr>
              <a:bodyPr/>
              <a:lstStyle/>
              <a:p>
                <a:pPr>
                  <a:defRPr sz="1100"/>
                </a:pPr>
                <a:endParaRPr lang="en-US"/>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Sheet1!$A$2:$A$4</c:f>
              <c:strCache>
                <c:ptCount val="3"/>
                <c:pt idx="0">
                  <c:v>Urban visits</c:v>
                </c:pt>
                <c:pt idx="1">
                  <c:v>Countryside visits</c:v>
                </c:pt>
                <c:pt idx="2">
                  <c:v>Coastal visits</c:v>
                </c:pt>
              </c:strCache>
            </c:strRef>
          </c:cat>
          <c:val>
            <c:numRef>
              <c:f>Sheet1!$B$2:$B$4</c:f>
              <c:numCache>
                <c:formatCode>"£"#,##0</c:formatCode>
                <c:ptCount val="3"/>
                <c:pt idx="0">
                  <c:v>653987000</c:v>
                </c:pt>
                <c:pt idx="1">
                  <c:v>210513000</c:v>
                </c:pt>
                <c:pt idx="2">
                  <c:v>236810000</c:v>
                </c:pt>
              </c:numCache>
            </c:numRef>
          </c:val>
          <c:extLst>
            <c:ext xmlns:c16="http://schemas.microsoft.com/office/drawing/2014/chart" uri="{C3380CC4-5D6E-409C-BE32-E72D297353CC}">
              <c16:uniqueId val="{00000003-B689-483F-AB0C-8587E7CA3C33}"/>
            </c:ext>
          </c:extLst>
        </c:ser>
        <c:dLbls>
          <c:showLegendKey val="0"/>
          <c:showVal val="0"/>
          <c:showCatName val="1"/>
          <c:showSerName val="0"/>
          <c:showPercent val="0"/>
          <c:showBubbleSize val="0"/>
          <c:showLeaderLines val="1"/>
        </c:dLbls>
      </c:pie3DChart>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Seasonality</a:t>
            </a:r>
            <a:r>
              <a:rPr lang="en-GB" sz="1100" baseline="0" dirty="0"/>
              <a:t> - day visits (000’s)</a:t>
            </a:r>
            <a:endParaRPr lang="en-GB" sz="1100" dirty="0"/>
          </a:p>
        </c:rich>
      </c:tx>
      <c:overlay val="0"/>
    </c:title>
    <c:autoTitleDeleted val="0"/>
    <c:plotArea>
      <c:layout>
        <c:manualLayout>
          <c:layoutTarget val="inner"/>
          <c:xMode val="edge"/>
          <c:yMode val="edge"/>
          <c:x val="0.14847387639595719"/>
          <c:y val="0.16740994678350951"/>
          <c:w val="0.75322332662993863"/>
          <c:h val="0.48375785077301131"/>
        </c:manualLayout>
      </c:layout>
      <c:lineChart>
        <c:grouping val="standard"/>
        <c:varyColors val="0"/>
        <c:ser>
          <c:idx val="0"/>
          <c:order val="0"/>
          <c:tx>
            <c:strRef>
              <c:f>Sheet1!$B$1</c:f>
              <c:strCache>
                <c:ptCount val="1"/>
                <c:pt idx="0">
                  <c:v>Urban(000's)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c:formatCode>
                <c:ptCount val="12"/>
                <c:pt idx="0">
                  <c:v>558.11072437398673</c:v>
                </c:pt>
                <c:pt idx="1">
                  <c:v>1005.4151670522421</c:v>
                </c:pt>
                <c:pt idx="2">
                  <c:v>926.28470002027677</c:v>
                </c:pt>
                <c:pt idx="3">
                  <c:v>610.19306663621228</c:v>
                </c:pt>
                <c:pt idx="4">
                  <c:v>938.43719489840976</c:v>
                </c:pt>
                <c:pt idx="5">
                  <c:v>1071.6184746913523</c:v>
                </c:pt>
                <c:pt idx="6">
                  <c:v>624.98150664063382</c:v>
                </c:pt>
                <c:pt idx="7">
                  <c:v>1297.5457308988634</c:v>
                </c:pt>
                <c:pt idx="8">
                  <c:v>1221.0369711996907</c:v>
                </c:pt>
                <c:pt idx="9">
                  <c:v>1287.5749641830687</c:v>
                </c:pt>
                <c:pt idx="10">
                  <c:v>948.24307250928257</c:v>
                </c:pt>
                <c:pt idx="11">
                  <c:v>990.55842689598251</c:v>
                </c:pt>
              </c:numCache>
            </c:numRef>
          </c:val>
          <c:smooth val="0"/>
          <c:extLst>
            <c:ext xmlns:c16="http://schemas.microsoft.com/office/drawing/2014/chart" uri="{C3380CC4-5D6E-409C-BE32-E72D297353CC}">
              <c16:uniqueId val="{00000000-7838-47A1-8DB7-3A2805723340}"/>
            </c:ext>
          </c:extLst>
        </c:ser>
        <c:ser>
          <c:idx val="1"/>
          <c:order val="1"/>
          <c:tx>
            <c:strRef>
              <c:f>Sheet1!$C$1</c:f>
              <c:strCache>
                <c:ptCount val="1"/>
                <c:pt idx="0">
                  <c:v>Rural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c:formatCode>
                <c:ptCount val="12"/>
                <c:pt idx="0">
                  <c:v>493.77686829146154</c:v>
                </c:pt>
                <c:pt idx="1">
                  <c:v>308.64607695182747</c:v>
                </c:pt>
                <c:pt idx="2">
                  <c:v>498.51720448901335</c:v>
                </c:pt>
                <c:pt idx="3">
                  <c:v>279.14202282263238</c:v>
                </c:pt>
                <c:pt idx="4">
                  <c:v>667.75138884443754</c:v>
                </c:pt>
                <c:pt idx="5">
                  <c:v>998.59009268032389</c:v>
                </c:pt>
                <c:pt idx="6">
                  <c:v>456.99519890544963</c:v>
                </c:pt>
                <c:pt idx="7">
                  <c:v>456.05226505715672</c:v>
                </c:pt>
                <c:pt idx="8">
                  <c:v>511.78810690876242</c:v>
                </c:pt>
                <c:pt idx="9">
                  <c:v>355.42019041340546</c:v>
                </c:pt>
                <c:pt idx="10">
                  <c:v>395.43250543783296</c:v>
                </c:pt>
                <c:pt idx="11">
                  <c:v>287.88807919769675</c:v>
                </c:pt>
              </c:numCache>
            </c:numRef>
          </c:val>
          <c:smooth val="0"/>
          <c:extLst>
            <c:ext xmlns:c16="http://schemas.microsoft.com/office/drawing/2014/chart" uri="{C3380CC4-5D6E-409C-BE32-E72D297353CC}">
              <c16:uniqueId val="{00000001-7838-47A1-8DB7-3A2805723340}"/>
            </c:ext>
          </c:extLst>
        </c:ser>
        <c:ser>
          <c:idx val="2"/>
          <c:order val="2"/>
          <c:tx>
            <c:strRef>
              <c:f>Sheet1!$D$1</c:f>
              <c:strCache>
                <c:ptCount val="1"/>
                <c:pt idx="0">
                  <c:v>Coastal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c:formatCode>
                <c:ptCount val="12"/>
                <c:pt idx="0">
                  <c:v>232.53386353171811</c:v>
                </c:pt>
                <c:pt idx="1">
                  <c:v>558.86338610375572</c:v>
                </c:pt>
                <c:pt idx="2">
                  <c:v>317.03242177927882</c:v>
                </c:pt>
                <c:pt idx="3">
                  <c:v>477.16000877518275</c:v>
                </c:pt>
                <c:pt idx="4">
                  <c:v>506.10331174262296</c:v>
                </c:pt>
                <c:pt idx="5">
                  <c:v>858.60508366534748</c:v>
                </c:pt>
                <c:pt idx="6">
                  <c:v>680.04444613455405</c:v>
                </c:pt>
                <c:pt idx="7">
                  <c:v>711.34025253093125</c:v>
                </c:pt>
                <c:pt idx="8">
                  <c:v>166.25461934441597</c:v>
                </c:pt>
                <c:pt idx="9">
                  <c:v>520.29935161151741</c:v>
                </c:pt>
                <c:pt idx="10">
                  <c:v>150.65473652998472</c:v>
                </c:pt>
                <c:pt idx="11">
                  <c:v>145.10851825068988</c:v>
                </c:pt>
              </c:numCache>
            </c:numRef>
          </c:val>
          <c:smooth val="0"/>
          <c:extLst>
            <c:ext xmlns:c16="http://schemas.microsoft.com/office/drawing/2014/chart" uri="{C3380CC4-5D6E-409C-BE32-E72D297353CC}">
              <c16:uniqueId val="{00000002-7838-47A1-8DB7-3A2805723340}"/>
            </c:ext>
          </c:extLst>
        </c:ser>
        <c:ser>
          <c:idx val="3"/>
          <c:order val="3"/>
          <c:tx>
            <c:strRef>
              <c:f>Sheet1!$E$1</c:f>
              <c:strCache>
                <c:ptCount val="1"/>
                <c:pt idx="0">
                  <c:v>Total (000's)</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0.0</c:formatCode>
                <c:ptCount val="12"/>
                <c:pt idx="0">
                  <c:v>1284.4214561971664</c:v>
                </c:pt>
                <c:pt idx="1">
                  <c:v>1872.9246301078251</c:v>
                </c:pt>
                <c:pt idx="2">
                  <c:v>1741.8343262885689</c:v>
                </c:pt>
                <c:pt idx="3">
                  <c:v>1366.4950982340274</c:v>
                </c:pt>
                <c:pt idx="4">
                  <c:v>2112.2918954854699</c:v>
                </c:pt>
                <c:pt idx="5">
                  <c:v>2928.8136510370232</c:v>
                </c:pt>
                <c:pt idx="6">
                  <c:v>1762.0211516806376</c:v>
                </c:pt>
                <c:pt idx="7">
                  <c:v>2464.9382484869516</c:v>
                </c:pt>
                <c:pt idx="8">
                  <c:v>1899.0796974528689</c:v>
                </c:pt>
                <c:pt idx="9">
                  <c:v>2163.2945062079916</c:v>
                </c:pt>
                <c:pt idx="10">
                  <c:v>1494.3303144771003</c:v>
                </c:pt>
                <c:pt idx="11">
                  <c:v>1423.555024344369</c:v>
                </c:pt>
              </c:numCache>
            </c:numRef>
          </c:val>
          <c:smooth val="0"/>
          <c:extLst>
            <c:ext xmlns:c16="http://schemas.microsoft.com/office/drawing/2014/chart" uri="{C3380CC4-5D6E-409C-BE32-E72D297353CC}">
              <c16:uniqueId val="{00000003-7838-47A1-8DB7-3A2805723340}"/>
            </c:ext>
          </c:extLst>
        </c:ser>
        <c:dLbls>
          <c:showLegendKey val="0"/>
          <c:showVal val="0"/>
          <c:showCatName val="0"/>
          <c:showSerName val="0"/>
          <c:showPercent val="0"/>
          <c:showBubbleSize val="0"/>
        </c:dLbls>
        <c:marker val="1"/>
        <c:smooth val="0"/>
        <c:axId val="433613744"/>
        <c:axId val="433614136"/>
      </c:lineChart>
      <c:catAx>
        <c:axId val="433613744"/>
        <c:scaling>
          <c:orientation val="minMax"/>
        </c:scaling>
        <c:delete val="0"/>
        <c:axPos val="b"/>
        <c:numFmt formatCode="General" sourceLinked="0"/>
        <c:majorTickMark val="none"/>
        <c:minorTickMark val="none"/>
        <c:tickLblPos val="nextTo"/>
        <c:crossAx val="433614136"/>
        <c:crosses val="autoZero"/>
        <c:auto val="1"/>
        <c:lblAlgn val="ctr"/>
        <c:lblOffset val="100"/>
        <c:noMultiLvlLbl val="0"/>
      </c:catAx>
      <c:valAx>
        <c:axId val="433614136"/>
        <c:scaling>
          <c:orientation val="minMax"/>
        </c:scaling>
        <c:delete val="1"/>
        <c:axPos val="l"/>
        <c:majorGridlines/>
        <c:numFmt formatCode="0.0" sourceLinked="1"/>
        <c:majorTickMark val="none"/>
        <c:minorTickMark val="none"/>
        <c:tickLblPos val="nextTo"/>
        <c:crossAx val="433613744"/>
        <c:crosses val="autoZero"/>
        <c:crossBetween val="between"/>
      </c:valAx>
      <c:dTable>
        <c:showHorzBorder val="1"/>
        <c:showVertBorder val="1"/>
        <c:showOutline val="1"/>
        <c:showKeys val="1"/>
        <c:txPr>
          <a:bodyPr/>
          <a:lstStyle/>
          <a:p>
            <a:pPr rtl="0">
              <a:defRPr sz="9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00"/>
            </a:pPr>
            <a:r>
              <a:rPr lang="en-GB" sz="1100" dirty="0"/>
              <a:t>Seasonality</a:t>
            </a:r>
            <a:r>
              <a:rPr lang="en-GB" sz="1100" baseline="0" dirty="0"/>
              <a:t> - day visit spend (millions)</a:t>
            </a:r>
            <a:endParaRPr lang="en-GB" sz="1100" dirty="0"/>
          </a:p>
        </c:rich>
      </c:tx>
      <c:overlay val="0"/>
    </c:title>
    <c:autoTitleDeleted val="0"/>
    <c:plotArea>
      <c:layout>
        <c:manualLayout>
          <c:layoutTarget val="inner"/>
          <c:xMode val="edge"/>
          <c:yMode val="edge"/>
          <c:x val="0.14847387639595719"/>
          <c:y val="0.16740994678350951"/>
          <c:w val="0.75322332662993863"/>
          <c:h val="0.48375785077301131"/>
        </c:manualLayout>
      </c:layout>
      <c:lineChart>
        <c:grouping val="standard"/>
        <c:varyColors val="0"/>
        <c:ser>
          <c:idx val="0"/>
          <c:order val="0"/>
          <c:tx>
            <c:strRef>
              <c:f>Sheet1!$B$1</c:f>
              <c:strCache>
                <c:ptCount val="1"/>
                <c:pt idx="0">
                  <c:v>Urban (mn)</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0.0</c:formatCode>
                <c:ptCount val="12"/>
                <c:pt idx="0">
                  <c:v>31.214058744718574</c:v>
                </c:pt>
                <c:pt idx="1">
                  <c:v>33.869544804602477</c:v>
                </c:pt>
                <c:pt idx="2">
                  <c:v>45.834032526790416</c:v>
                </c:pt>
                <c:pt idx="3">
                  <c:v>28.2585040156223</c:v>
                </c:pt>
                <c:pt idx="4">
                  <c:v>65.032762253202947</c:v>
                </c:pt>
                <c:pt idx="5">
                  <c:v>64.498768865690167</c:v>
                </c:pt>
                <c:pt idx="6">
                  <c:v>36.628673422961882</c:v>
                </c:pt>
                <c:pt idx="7">
                  <c:v>68.526538403452349</c:v>
                </c:pt>
                <c:pt idx="8">
                  <c:v>64.175786380923327</c:v>
                </c:pt>
                <c:pt idx="9">
                  <c:v>81.23216608098889</c:v>
                </c:pt>
                <c:pt idx="10">
                  <c:v>68.938774974075713</c:v>
                </c:pt>
                <c:pt idx="11">
                  <c:v>65.77738952697085</c:v>
                </c:pt>
              </c:numCache>
            </c:numRef>
          </c:val>
          <c:smooth val="0"/>
          <c:extLst>
            <c:ext xmlns:c16="http://schemas.microsoft.com/office/drawing/2014/chart" uri="{C3380CC4-5D6E-409C-BE32-E72D297353CC}">
              <c16:uniqueId val="{00000000-F52A-406B-8CB0-CB886BEA3B0B}"/>
            </c:ext>
          </c:extLst>
        </c:ser>
        <c:ser>
          <c:idx val="1"/>
          <c:order val="1"/>
          <c:tx>
            <c:strRef>
              <c:f>Sheet1!$C$1</c:f>
              <c:strCache>
                <c:ptCount val="1"/>
                <c:pt idx="0">
                  <c:v>Rural (mn)</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0.0</c:formatCode>
                <c:ptCount val="12"/>
                <c:pt idx="0">
                  <c:v>11.059867337199764</c:v>
                </c:pt>
                <c:pt idx="1">
                  <c:v>9.9405644896628012</c:v>
                </c:pt>
                <c:pt idx="2">
                  <c:v>15.794744869744294</c:v>
                </c:pt>
                <c:pt idx="3">
                  <c:v>10.156227990751963</c:v>
                </c:pt>
                <c:pt idx="4">
                  <c:v>16.706017103820898</c:v>
                </c:pt>
                <c:pt idx="5">
                  <c:v>38.9433702346196</c:v>
                </c:pt>
                <c:pt idx="6">
                  <c:v>12.973837176479911</c:v>
                </c:pt>
                <c:pt idx="7">
                  <c:v>14.89335422419186</c:v>
                </c:pt>
                <c:pt idx="8">
                  <c:v>22.643069308453132</c:v>
                </c:pt>
                <c:pt idx="9">
                  <c:v>13.585301382767454</c:v>
                </c:pt>
                <c:pt idx="10">
                  <c:v>16.200329677774274</c:v>
                </c:pt>
                <c:pt idx="11">
                  <c:v>27.616316204534016</c:v>
                </c:pt>
              </c:numCache>
            </c:numRef>
          </c:val>
          <c:smooth val="0"/>
          <c:extLst>
            <c:ext xmlns:c16="http://schemas.microsoft.com/office/drawing/2014/chart" uri="{C3380CC4-5D6E-409C-BE32-E72D297353CC}">
              <c16:uniqueId val="{00000001-F52A-406B-8CB0-CB886BEA3B0B}"/>
            </c:ext>
          </c:extLst>
        </c:ser>
        <c:ser>
          <c:idx val="2"/>
          <c:order val="2"/>
          <c:tx>
            <c:strRef>
              <c:f>Sheet1!$D$1</c:f>
              <c:strCache>
                <c:ptCount val="1"/>
                <c:pt idx="0">
                  <c:v>Coastal (mn)</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0.0</c:formatCode>
                <c:ptCount val="12"/>
                <c:pt idx="0">
                  <c:v>22.157165947009346</c:v>
                </c:pt>
                <c:pt idx="1">
                  <c:v>22.437043179760696</c:v>
                </c:pt>
                <c:pt idx="2">
                  <c:v>16.945235206986116</c:v>
                </c:pt>
                <c:pt idx="3">
                  <c:v>9.8390420748374368</c:v>
                </c:pt>
                <c:pt idx="4">
                  <c:v>16.688835593957513</c:v>
                </c:pt>
                <c:pt idx="5">
                  <c:v>31.558019112481297</c:v>
                </c:pt>
                <c:pt idx="6">
                  <c:v>24.201017842134149</c:v>
                </c:pt>
                <c:pt idx="7">
                  <c:v>18.948044637784118</c:v>
                </c:pt>
                <c:pt idx="8">
                  <c:v>13.073305221276886</c:v>
                </c:pt>
                <c:pt idx="9">
                  <c:v>38.934345367341983</c:v>
                </c:pt>
                <c:pt idx="10">
                  <c:v>8.7005631702541208</c:v>
                </c:pt>
                <c:pt idx="11">
                  <c:v>13.327382646176352</c:v>
                </c:pt>
              </c:numCache>
            </c:numRef>
          </c:val>
          <c:smooth val="0"/>
          <c:extLst>
            <c:ext xmlns:c16="http://schemas.microsoft.com/office/drawing/2014/chart" uri="{C3380CC4-5D6E-409C-BE32-E72D297353CC}">
              <c16:uniqueId val="{00000002-F52A-406B-8CB0-CB886BEA3B0B}"/>
            </c:ext>
          </c:extLst>
        </c:ser>
        <c:ser>
          <c:idx val="3"/>
          <c:order val="3"/>
          <c:tx>
            <c:strRef>
              <c:f>Sheet1!$E$1</c:f>
              <c:strCache>
                <c:ptCount val="1"/>
                <c:pt idx="0">
                  <c:v>Total (mn)</c:v>
                </c:pt>
              </c:strCache>
            </c:strRef>
          </c:tx>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0.0</c:formatCode>
                <c:ptCount val="12"/>
                <c:pt idx="0">
                  <c:v>64.431092028927679</c:v>
                </c:pt>
                <c:pt idx="1">
                  <c:v>66.247152474025967</c:v>
                </c:pt>
                <c:pt idx="2">
                  <c:v>78.574012603520828</c:v>
                </c:pt>
                <c:pt idx="3">
                  <c:v>48.253774081211702</c:v>
                </c:pt>
                <c:pt idx="4">
                  <c:v>98.427614950981365</c:v>
                </c:pt>
                <c:pt idx="5">
                  <c:v>135.00015821279106</c:v>
                </c:pt>
                <c:pt idx="6">
                  <c:v>73.803528441575949</c:v>
                </c:pt>
                <c:pt idx="7">
                  <c:v>102.36793726542834</c:v>
                </c:pt>
                <c:pt idx="8">
                  <c:v>99.892160910653359</c:v>
                </c:pt>
                <c:pt idx="9">
                  <c:v>133.75181283109831</c:v>
                </c:pt>
                <c:pt idx="10">
                  <c:v>93.839667822104104</c:v>
                </c:pt>
                <c:pt idx="11">
                  <c:v>106.72108837768123</c:v>
                </c:pt>
              </c:numCache>
            </c:numRef>
          </c:val>
          <c:smooth val="0"/>
          <c:extLst>
            <c:ext xmlns:c16="http://schemas.microsoft.com/office/drawing/2014/chart" uri="{C3380CC4-5D6E-409C-BE32-E72D297353CC}">
              <c16:uniqueId val="{00000003-F52A-406B-8CB0-CB886BEA3B0B}"/>
            </c:ext>
          </c:extLst>
        </c:ser>
        <c:dLbls>
          <c:showLegendKey val="0"/>
          <c:showVal val="0"/>
          <c:showCatName val="0"/>
          <c:showSerName val="0"/>
          <c:showPercent val="0"/>
          <c:showBubbleSize val="0"/>
        </c:dLbls>
        <c:marker val="1"/>
        <c:smooth val="0"/>
        <c:axId val="435807328"/>
        <c:axId val="435807720"/>
      </c:lineChart>
      <c:catAx>
        <c:axId val="435807328"/>
        <c:scaling>
          <c:orientation val="minMax"/>
        </c:scaling>
        <c:delete val="0"/>
        <c:axPos val="b"/>
        <c:numFmt formatCode="General" sourceLinked="0"/>
        <c:majorTickMark val="none"/>
        <c:minorTickMark val="none"/>
        <c:tickLblPos val="nextTo"/>
        <c:crossAx val="435807720"/>
        <c:crosses val="autoZero"/>
        <c:auto val="1"/>
        <c:lblAlgn val="ctr"/>
        <c:lblOffset val="100"/>
        <c:noMultiLvlLbl val="0"/>
      </c:catAx>
      <c:valAx>
        <c:axId val="435807720"/>
        <c:scaling>
          <c:orientation val="minMax"/>
        </c:scaling>
        <c:delete val="1"/>
        <c:axPos val="l"/>
        <c:majorGridlines/>
        <c:numFmt formatCode="0.0" sourceLinked="1"/>
        <c:majorTickMark val="none"/>
        <c:minorTickMark val="none"/>
        <c:tickLblPos val="nextTo"/>
        <c:crossAx val="435807328"/>
        <c:crosses val="autoZero"/>
        <c:crossBetween val="between"/>
      </c:valAx>
      <c:dTable>
        <c:showHorzBorder val="1"/>
        <c:showVertBorder val="1"/>
        <c:showOutline val="1"/>
        <c:showKeys val="1"/>
        <c:txPr>
          <a:bodyPr/>
          <a:lstStyle/>
          <a:p>
            <a:pPr rtl="0">
              <a:defRPr sz="900"/>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diagrams/_rels/data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image" Target="../media/image12.jpg"/></Relationships>
</file>

<file path=ppt/diagrams/_rels/data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diagrams/_rels/data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image" Target="../media/image1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image" Target="../media/image12.jpg"/></Relationships>
</file>

<file path=ppt/diagrams/_rels/drawing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 Id="rId5" Type="http://schemas.openxmlformats.org/officeDocument/2006/relationships/image" Target="../media/image24.png"/><Relationship Id="rId4" Type="http://schemas.openxmlformats.org/officeDocument/2006/relationships/image" Target="../media/image23.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image" Target="../media/image12.jp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756A20-75BB-43F3-BD97-CF83DC2B1591}" type="doc">
      <dgm:prSet loTypeId="urn:microsoft.com/office/officeart/2005/8/layout/vList4" loCatId="list" qsTypeId="urn:microsoft.com/office/officeart/2005/8/quickstyle/simple1" qsCatId="simple" csTypeId="urn:microsoft.com/office/officeart/2005/8/colors/accent4_2" csCatId="accent4" phldr="1"/>
      <dgm:spPr/>
      <dgm:t>
        <a:bodyPr/>
        <a:lstStyle/>
        <a:p>
          <a:endParaRPr lang="en-GB"/>
        </a:p>
      </dgm:t>
    </dgm:pt>
    <dgm:pt modelId="{FF9BA5F7-03F0-4E5D-B18A-DB63EDE739A8}">
      <dgm:prSet phldrT="[Text]"/>
      <dgm:spPr>
        <a:solidFill>
          <a:schemeClr val="accent6">
            <a:lumMod val="75000"/>
          </a:schemeClr>
        </a:solidFill>
        <a:ln>
          <a:solidFill>
            <a:schemeClr val="accent6">
              <a:lumMod val="75000"/>
            </a:schemeClr>
          </a:solidFill>
        </a:ln>
      </dgm:spPr>
      <dgm:t>
        <a:bodyPr/>
        <a:lstStyle/>
        <a:p>
          <a:r>
            <a:rPr lang="en-GB" dirty="0"/>
            <a:t>Accommodation</a:t>
          </a:r>
        </a:p>
      </dgm:t>
    </dgm:pt>
    <dgm:pt modelId="{36D60A10-2957-489B-91D8-B94BA8180927}" type="parTrans" cxnId="{62762DA7-79B2-4E7A-8AE8-F8B02878CD8A}">
      <dgm:prSet/>
      <dgm:spPr/>
      <dgm:t>
        <a:bodyPr/>
        <a:lstStyle/>
        <a:p>
          <a:endParaRPr lang="en-GB"/>
        </a:p>
      </dgm:t>
    </dgm:pt>
    <dgm:pt modelId="{AA1EA02A-8BDF-41D6-B432-14A6962E5088}" type="sibTrans" cxnId="{62762DA7-79B2-4E7A-8AE8-F8B02878CD8A}">
      <dgm:prSet/>
      <dgm:spPr/>
      <dgm:t>
        <a:bodyPr/>
        <a:lstStyle/>
        <a:p>
          <a:endParaRPr lang="en-GB"/>
        </a:p>
      </dgm:t>
    </dgm:pt>
    <dgm:pt modelId="{2E254D90-2D50-4CF5-A305-AAA097A8AA54}">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£85,425,000</a:t>
          </a:r>
          <a:endParaRPr lang="en-GB" dirty="0"/>
        </a:p>
      </dgm:t>
    </dgm:pt>
    <dgm:pt modelId="{4C3DE5D9-0724-4C0F-A134-6B270261B7CF}" type="parTrans" cxnId="{1047B3E0-B4CC-46A1-BBE8-6828159C145F}">
      <dgm:prSet/>
      <dgm:spPr/>
      <dgm:t>
        <a:bodyPr/>
        <a:lstStyle/>
        <a:p>
          <a:endParaRPr lang="en-GB"/>
        </a:p>
      </dgm:t>
    </dgm:pt>
    <dgm:pt modelId="{7ED2C459-1A82-4EA5-81D7-872049CF1B5C}" type="sibTrans" cxnId="{1047B3E0-B4CC-46A1-BBE8-6828159C145F}">
      <dgm:prSet/>
      <dgm:spPr/>
      <dgm:t>
        <a:bodyPr/>
        <a:lstStyle/>
        <a:p>
          <a:endParaRPr lang="en-GB"/>
        </a:p>
      </dgm:t>
    </dgm:pt>
    <dgm:pt modelId="{C0A94DBB-217D-4142-9956-C9EAFB338430}">
      <dgm:prSet phldrT="[Tex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£12,089,000</a:t>
          </a:r>
          <a:endParaRPr lang="en-GB" dirty="0"/>
        </a:p>
      </dgm:t>
    </dgm:pt>
    <dgm:pt modelId="{05587F60-2F1F-44D8-A4A3-C7686BDEE541}" type="parTrans" cxnId="{E45A0638-2DDE-44DC-A8C3-9D9820A0EB50}">
      <dgm:prSet/>
      <dgm:spPr/>
      <dgm:t>
        <a:bodyPr/>
        <a:lstStyle/>
        <a:p>
          <a:endParaRPr lang="en-GB"/>
        </a:p>
      </dgm:t>
    </dgm:pt>
    <dgm:pt modelId="{73269638-E285-44B2-9D2C-5D95903C813E}" type="sibTrans" cxnId="{E45A0638-2DDE-44DC-A8C3-9D9820A0EB50}">
      <dgm:prSet/>
      <dgm:spPr/>
      <dgm:t>
        <a:bodyPr/>
        <a:lstStyle/>
        <a:p>
          <a:endParaRPr lang="en-GB"/>
        </a:p>
      </dgm:t>
    </dgm:pt>
    <dgm:pt modelId="{92AC7E8E-FE18-4BFE-9C49-AF059B947B17}">
      <dgm:prSet phldrT="[Text]"/>
      <dgm:spPr>
        <a:solidFill>
          <a:schemeClr val="accent6">
            <a:lumMod val="75000"/>
          </a:schemeClr>
        </a:solidFill>
        <a:ln>
          <a:solidFill>
            <a:schemeClr val="accent6">
              <a:lumMod val="75000"/>
            </a:schemeClr>
          </a:solidFill>
        </a:ln>
      </dgm:spPr>
      <dgm:t>
        <a:bodyPr/>
        <a:lstStyle/>
        <a:p>
          <a:r>
            <a:rPr lang="en-GB" dirty="0"/>
            <a:t>Shopping</a:t>
          </a:r>
        </a:p>
      </dgm:t>
    </dgm:pt>
    <dgm:pt modelId="{1E081BF9-2386-427C-BFF4-4F0626AD0397}" type="parTrans" cxnId="{2EFD0475-C68F-4ABE-99F1-E33781C13EBA}">
      <dgm:prSet/>
      <dgm:spPr/>
      <dgm:t>
        <a:bodyPr/>
        <a:lstStyle/>
        <a:p>
          <a:endParaRPr lang="en-GB"/>
        </a:p>
      </dgm:t>
    </dgm:pt>
    <dgm:pt modelId="{3C93B4C8-3DD6-4F76-AA34-DB900A516852}" type="sibTrans" cxnId="{2EFD0475-C68F-4ABE-99F1-E33781C13EBA}">
      <dgm:prSet/>
      <dgm:spPr/>
      <dgm:t>
        <a:bodyPr/>
        <a:lstStyle/>
        <a:p>
          <a:endParaRPr lang="en-GB"/>
        </a:p>
      </dgm:t>
    </dgm:pt>
    <dgm:pt modelId="{94525BBE-D395-4186-8B8D-AC43FA0A5775}">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£33,061,000</a:t>
          </a:r>
          <a:endParaRPr lang="en-GB" dirty="0"/>
        </a:p>
      </dgm:t>
    </dgm:pt>
    <dgm:pt modelId="{7ADC2D1E-9234-49F7-A831-59B2D9FCF892}" type="parTrans" cxnId="{6C492570-5FB8-449F-B752-9BB782549AB3}">
      <dgm:prSet/>
      <dgm:spPr/>
      <dgm:t>
        <a:bodyPr/>
        <a:lstStyle/>
        <a:p>
          <a:endParaRPr lang="en-GB"/>
        </a:p>
      </dgm:t>
    </dgm:pt>
    <dgm:pt modelId="{6558EEC1-51EE-4A85-A133-6D9F3FC0FBBE}" type="sibTrans" cxnId="{6C492570-5FB8-449F-B752-9BB782549AB3}">
      <dgm:prSet/>
      <dgm:spPr/>
      <dgm:t>
        <a:bodyPr/>
        <a:lstStyle/>
        <a:p>
          <a:endParaRPr lang="en-GB"/>
        </a:p>
      </dgm:t>
    </dgm:pt>
    <dgm:pt modelId="{6276EDEE-A00E-49DB-B1DD-6AE18492F4E5}">
      <dgm:prSet phldrT="[Tex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£14,790,000</a:t>
          </a:r>
          <a:endParaRPr lang="en-GB" dirty="0"/>
        </a:p>
      </dgm:t>
    </dgm:pt>
    <dgm:pt modelId="{D973792A-B284-4475-AA17-CBE4CEED6F8D}" type="parTrans" cxnId="{ACB0E45A-E3F4-44CA-91BC-E990A7F7A9A2}">
      <dgm:prSet/>
      <dgm:spPr/>
      <dgm:t>
        <a:bodyPr/>
        <a:lstStyle/>
        <a:p>
          <a:endParaRPr lang="en-GB"/>
        </a:p>
      </dgm:t>
    </dgm:pt>
    <dgm:pt modelId="{63AD8DDD-2808-4F94-9822-D56E1C026E53}" type="sibTrans" cxnId="{ACB0E45A-E3F4-44CA-91BC-E990A7F7A9A2}">
      <dgm:prSet/>
      <dgm:spPr/>
      <dgm:t>
        <a:bodyPr/>
        <a:lstStyle/>
        <a:p>
          <a:endParaRPr lang="en-GB"/>
        </a:p>
      </dgm:t>
    </dgm:pt>
    <dgm:pt modelId="{52852C69-A92A-426A-9A76-5BD2D6000253}">
      <dgm:prSet phldrT="[Text]"/>
      <dgm:spPr>
        <a:solidFill>
          <a:schemeClr val="accent6">
            <a:lumMod val="75000"/>
          </a:schemeClr>
        </a:solidFill>
        <a:ln>
          <a:solidFill>
            <a:schemeClr val="accent6">
              <a:lumMod val="75000"/>
            </a:schemeClr>
          </a:solidFill>
        </a:ln>
      </dgm:spPr>
      <dgm:t>
        <a:bodyPr/>
        <a:lstStyle/>
        <a:p>
          <a:r>
            <a:rPr lang="en-GB" dirty="0"/>
            <a:t>Food &amp; drink</a:t>
          </a:r>
        </a:p>
      </dgm:t>
    </dgm:pt>
    <dgm:pt modelId="{EA5FE6BF-9CD4-486B-B88B-C575A2EB35AD}" type="parTrans" cxnId="{935D591B-C7BC-49FC-A1A4-641C32075EFF}">
      <dgm:prSet/>
      <dgm:spPr/>
      <dgm:t>
        <a:bodyPr/>
        <a:lstStyle/>
        <a:p>
          <a:endParaRPr lang="en-GB"/>
        </a:p>
      </dgm:t>
    </dgm:pt>
    <dgm:pt modelId="{D0EF8065-0784-4108-8732-C645597E9DC7}" type="sibTrans" cxnId="{935D591B-C7BC-49FC-A1A4-641C32075EFF}">
      <dgm:prSet/>
      <dgm:spPr/>
      <dgm:t>
        <a:bodyPr/>
        <a:lstStyle/>
        <a:p>
          <a:endParaRPr lang="en-GB"/>
        </a:p>
      </dgm:t>
    </dgm:pt>
    <dgm:pt modelId="{9F1B9E42-74FF-4C8B-93AA-67E8379C4BB8}">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£46,104,000</a:t>
          </a:r>
          <a:endParaRPr lang="en-GB" dirty="0"/>
        </a:p>
      </dgm:t>
    </dgm:pt>
    <dgm:pt modelId="{A405DBE7-A133-4F57-A458-8E38CA109C5D}" type="parTrans" cxnId="{DFA31F93-7641-4325-BABB-B511BC69E28D}">
      <dgm:prSet/>
      <dgm:spPr/>
      <dgm:t>
        <a:bodyPr/>
        <a:lstStyle/>
        <a:p>
          <a:endParaRPr lang="en-GB"/>
        </a:p>
      </dgm:t>
    </dgm:pt>
    <dgm:pt modelId="{A4845C0C-2F81-433B-AE0C-F113F9075BE7}" type="sibTrans" cxnId="{DFA31F93-7641-4325-BABB-B511BC69E28D}">
      <dgm:prSet/>
      <dgm:spPr/>
      <dgm:t>
        <a:bodyPr/>
        <a:lstStyle/>
        <a:p>
          <a:endParaRPr lang="en-GB"/>
        </a:p>
      </dgm:t>
    </dgm:pt>
    <dgm:pt modelId="{664621DA-54CE-44A5-90F5-39A0A8D86CCC}">
      <dgm:prSet phldrT="[Tex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£10,184,000</a:t>
          </a:r>
          <a:endParaRPr lang="en-GB" dirty="0"/>
        </a:p>
      </dgm:t>
    </dgm:pt>
    <dgm:pt modelId="{B645A75F-B0F5-4525-A393-A6178A1967EE}" type="parTrans" cxnId="{4D91C3AD-5E5A-4D7E-A490-75D6D18FB62C}">
      <dgm:prSet/>
      <dgm:spPr/>
      <dgm:t>
        <a:bodyPr/>
        <a:lstStyle/>
        <a:p>
          <a:endParaRPr lang="en-GB"/>
        </a:p>
      </dgm:t>
    </dgm:pt>
    <dgm:pt modelId="{0F2B240E-7AC3-499A-ADC9-84963F25DC83}" type="sibTrans" cxnId="{4D91C3AD-5E5A-4D7E-A490-75D6D18FB62C}">
      <dgm:prSet/>
      <dgm:spPr/>
      <dgm:t>
        <a:bodyPr/>
        <a:lstStyle/>
        <a:p>
          <a:endParaRPr lang="en-GB"/>
        </a:p>
      </dgm:t>
    </dgm:pt>
    <dgm:pt modelId="{BEB0E4BC-2D3D-41EF-A180-DF89DB15CB55}">
      <dgm:prSet/>
      <dgm:spPr>
        <a:solidFill>
          <a:schemeClr val="accent6">
            <a:lumMod val="75000"/>
          </a:schemeClr>
        </a:solidFill>
        <a:ln>
          <a:solidFill>
            <a:schemeClr val="accent6">
              <a:lumMod val="75000"/>
            </a:schemeClr>
          </a:solidFill>
        </a:ln>
      </dgm:spPr>
      <dgm:t>
        <a:bodyPr/>
        <a:lstStyle/>
        <a:p>
          <a:r>
            <a:rPr lang="en-GB" dirty="0"/>
            <a:t>Attractions/entertainment</a:t>
          </a:r>
        </a:p>
      </dgm:t>
    </dgm:pt>
    <dgm:pt modelId="{AFA09A4E-33B8-4C0E-A277-DA230D184FC3}" type="parTrans" cxnId="{6E285C94-90FF-4016-9AD8-E9BBC9F01D75}">
      <dgm:prSet/>
      <dgm:spPr/>
      <dgm:t>
        <a:bodyPr/>
        <a:lstStyle/>
        <a:p>
          <a:endParaRPr lang="en-GB"/>
        </a:p>
      </dgm:t>
    </dgm:pt>
    <dgm:pt modelId="{396F7466-A8E1-4C15-B217-2C6F14F2785F}" type="sibTrans" cxnId="{6E285C94-90FF-4016-9AD8-E9BBC9F01D75}">
      <dgm:prSet/>
      <dgm:spPr/>
      <dgm:t>
        <a:bodyPr/>
        <a:lstStyle/>
        <a:p>
          <a:endParaRPr lang="en-GB"/>
        </a:p>
      </dgm:t>
    </dgm:pt>
    <dgm:pt modelId="{4BB18214-6A13-48FF-AD22-A0840E35B631}">
      <dgm:prSe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£21,558,000</a:t>
          </a:r>
          <a:endParaRPr lang="en-GB" dirty="0"/>
        </a:p>
      </dgm:t>
    </dgm:pt>
    <dgm:pt modelId="{7A1E00C9-CA9C-4D1D-9432-8794AA536E2B}" type="parTrans" cxnId="{57238123-F567-45B5-90A9-35ED34EDC15A}">
      <dgm:prSet/>
      <dgm:spPr/>
      <dgm:t>
        <a:bodyPr/>
        <a:lstStyle/>
        <a:p>
          <a:endParaRPr lang="en-GB"/>
        </a:p>
      </dgm:t>
    </dgm:pt>
    <dgm:pt modelId="{863BEB06-E9F5-430C-9394-ABAAF30D45BB}" type="sibTrans" cxnId="{57238123-F567-45B5-90A9-35ED34EDC15A}">
      <dgm:prSet/>
      <dgm:spPr/>
      <dgm:t>
        <a:bodyPr/>
        <a:lstStyle/>
        <a:p>
          <a:endParaRPr lang="en-GB"/>
        </a:p>
      </dgm:t>
    </dgm:pt>
    <dgm:pt modelId="{D3B15B0B-20E6-4579-92A5-C294C39A2F4D}">
      <dgm:prSe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£4,920,000</a:t>
          </a:r>
          <a:endParaRPr lang="en-GB" dirty="0"/>
        </a:p>
      </dgm:t>
    </dgm:pt>
    <dgm:pt modelId="{7FB3B458-5EE7-48E7-80D1-6C14A12BEBAB}" type="parTrans" cxnId="{1B10A241-FB13-440B-BEAC-874D6D51104A}">
      <dgm:prSet/>
      <dgm:spPr/>
      <dgm:t>
        <a:bodyPr/>
        <a:lstStyle/>
        <a:p>
          <a:endParaRPr lang="en-GB"/>
        </a:p>
      </dgm:t>
    </dgm:pt>
    <dgm:pt modelId="{C53037B6-994A-45ED-AC7F-C673966BCCD0}" type="sibTrans" cxnId="{1B10A241-FB13-440B-BEAC-874D6D51104A}">
      <dgm:prSet/>
      <dgm:spPr/>
      <dgm:t>
        <a:bodyPr/>
        <a:lstStyle/>
        <a:p>
          <a:endParaRPr lang="en-GB"/>
        </a:p>
      </dgm:t>
    </dgm:pt>
    <dgm:pt modelId="{0A58E1C3-8043-4D06-B3F0-EB607E01CEA3}">
      <dgm:prSet/>
      <dgm:spPr>
        <a:solidFill>
          <a:schemeClr val="accent6">
            <a:lumMod val="75000"/>
          </a:schemeClr>
        </a:solidFill>
        <a:ln>
          <a:solidFill>
            <a:schemeClr val="accent6">
              <a:lumMod val="75000"/>
            </a:schemeClr>
          </a:solidFill>
        </a:ln>
      </dgm:spPr>
      <dgm:t>
        <a:bodyPr/>
        <a:lstStyle/>
        <a:p>
          <a:r>
            <a:rPr lang="en-GB" dirty="0"/>
            <a:t>Travel</a:t>
          </a:r>
        </a:p>
      </dgm:t>
    </dgm:pt>
    <dgm:pt modelId="{F8E346B3-22D0-4A6D-9128-EEB20C277D31}" type="parTrans" cxnId="{6AA169EF-FA6F-49E6-9A45-F313910F2AC7}">
      <dgm:prSet/>
      <dgm:spPr/>
      <dgm:t>
        <a:bodyPr/>
        <a:lstStyle/>
        <a:p>
          <a:endParaRPr lang="en-GB"/>
        </a:p>
      </dgm:t>
    </dgm:pt>
    <dgm:pt modelId="{FDFEF38D-497D-47FC-8214-77E1F81CD984}" type="sibTrans" cxnId="{6AA169EF-FA6F-49E6-9A45-F313910F2AC7}">
      <dgm:prSet/>
      <dgm:spPr/>
      <dgm:t>
        <a:bodyPr/>
        <a:lstStyle/>
        <a:p>
          <a:endParaRPr lang="en-GB"/>
        </a:p>
      </dgm:t>
    </dgm:pt>
    <dgm:pt modelId="{03FEE947-7337-4B4E-847B-20B1B0FCD86C}">
      <dgm:prSe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£44,668,000</a:t>
          </a:r>
          <a:endParaRPr lang="en-GB" dirty="0"/>
        </a:p>
      </dgm:t>
    </dgm:pt>
    <dgm:pt modelId="{B07E139A-76F4-488A-BCAD-B10CB7B131F0}" type="parTrans" cxnId="{429184A8-54D4-4624-A112-814460BD65AC}">
      <dgm:prSet/>
      <dgm:spPr/>
      <dgm:t>
        <a:bodyPr/>
        <a:lstStyle/>
        <a:p>
          <a:endParaRPr lang="en-GB"/>
        </a:p>
      </dgm:t>
    </dgm:pt>
    <dgm:pt modelId="{C5951B2D-7FDB-4FB8-8EB6-C9D72428DB1C}" type="sibTrans" cxnId="{429184A8-54D4-4624-A112-814460BD65AC}">
      <dgm:prSet/>
      <dgm:spPr/>
      <dgm:t>
        <a:bodyPr/>
        <a:lstStyle/>
        <a:p>
          <a:endParaRPr lang="en-GB"/>
        </a:p>
      </dgm:t>
    </dgm:pt>
    <dgm:pt modelId="{52A68E9E-758A-4664-A17C-F003B12BD1A9}">
      <dgm:prSe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£4,994,000</a:t>
          </a:r>
          <a:endParaRPr lang="en-GB" dirty="0"/>
        </a:p>
      </dgm:t>
    </dgm:pt>
    <dgm:pt modelId="{935DD292-F358-4DF1-B994-8ECF3085A515}" type="parTrans" cxnId="{10145A83-6712-4549-8243-FC8B0172BEB3}">
      <dgm:prSet/>
      <dgm:spPr/>
      <dgm:t>
        <a:bodyPr/>
        <a:lstStyle/>
        <a:p>
          <a:endParaRPr lang="en-GB"/>
        </a:p>
      </dgm:t>
    </dgm:pt>
    <dgm:pt modelId="{CB364358-79DF-462B-BC69-FC159FCD9AF1}" type="sibTrans" cxnId="{10145A83-6712-4549-8243-FC8B0172BEB3}">
      <dgm:prSet/>
      <dgm:spPr/>
      <dgm:t>
        <a:bodyPr/>
        <a:lstStyle/>
        <a:p>
          <a:endParaRPr lang="en-GB"/>
        </a:p>
      </dgm:t>
    </dgm:pt>
    <dgm:pt modelId="{AEE6CCC4-5DB8-466A-A8BE-1F554E6B7DF0}">
      <dgm:prSet phldrT="[Text]"/>
      <dgm:spPr>
        <a:solidFill>
          <a:schemeClr val="accent6">
            <a:lumMod val="75000"/>
          </a:schemeClr>
        </a:solidFill>
        <a:ln>
          <a:solidFill>
            <a:schemeClr val="accent6">
              <a:lumMod val="75000"/>
            </a:schemeClr>
          </a:solidFill>
        </a:ln>
      </dgm:spPr>
      <dgm:t>
        <a:bodyPr/>
        <a:lstStyle/>
        <a:p>
          <a:r>
            <a:rPr lang="en-GB" dirty="0"/>
            <a:t>Day visitors			</a:t>
          </a:r>
          <a:r>
            <a:rPr lang="en-GB" b="0" i="0" u="none" dirty="0"/>
            <a:t>£44,512,000</a:t>
          </a:r>
          <a:endParaRPr lang="en-GB" dirty="0"/>
        </a:p>
      </dgm:t>
    </dgm:pt>
    <dgm:pt modelId="{B895B311-5C22-474C-B04A-8240C34F37A5}" type="parTrans" cxnId="{C8529B77-95B0-4643-B92B-D096FD458B0A}">
      <dgm:prSet/>
      <dgm:spPr/>
      <dgm:t>
        <a:bodyPr/>
        <a:lstStyle/>
        <a:p>
          <a:endParaRPr lang="en-GB"/>
        </a:p>
      </dgm:t>
    </dgm:pt>
    <dgm:pt modelId="{2F9CA9DC-8A28-42E9-96CB-28C87BFCECDA}" type="sibTrans" cxnId="{C8529B77-95B0-4643-B92B-D096FD458B0A}">
      <dgm:prSet/>
      <dgm:spPr/>
      <dgm:t>
        <a:bodyPr/>
        <a:lstStyle/>
        <a:p>
          <a:endParaRPr lang="en-GB"/>
        </a:p>
      </dgm:t>
    </dgm:pt>
    <dgm:pt modelId="{E2FB2116-AD4F-41C7-8B37-51A7E78A41C6}">
      <dgm:prSet phldrT="[Text]"/>
      <dgm:spPr>
        <a:solidFill>
          <a:schemeClr val="accent6">
            <a:lumMod val="75000"/>
          </a:schemeClr>
        </a:solidFill>
        <a:ln>
          <a:solidFill>
            <a:schemeClr val="accent6">
              <a:lumMod val="75000"/>
            </a:schemeClr>
          </a:solidFill>
        </a:ln>
      </dgm:spPr>
      <dgm:t>
        <a:bodyPr/>
        <a:lstStyle/>
        <a:p>
          <a:r>
            <a:rPr lang="en-GB" dirty="0"/>
            <a:t>Day visitors			</a:t>
          </a:r>
          <a:r>
            <a:rPr lang="en-GB" b="0" i="0" u="none" dirty="0"/>
            <a:t>£54,369,000</a:t>
          </a:r>
          <a:endParaRPr lang="en-GB" dirty="0"/>
        </a:p>
      </dgm:t>
    </dgm:pt>
    <dgm:pt modelId="{F1877CE3-57FB-42AB-96AF-E3704425CB76}" type="parTrans" cxnId="{B940DCC8-9244-4DD1-8F79-3847E15D6785}">
      <dgm:prSet/>
      <dgm:spPr/>
      <dgm:t>
        <a:bodyPr/>
        <a:lstStyle/>
        <a:p>
          <a:endParaRPr lang="en-GB"/>
        </a:p>
      </dgm:t>
    </dgm:pt>
    <dgm:pt modelId="{E493DAE8-EDF9-4F30-ABE4-40D139E50459}" type="sibTrans" cxnId="{B940DCC8-9244-4DD1-8F79-3847E15D6785}">
      <dgm:prSet/>
      <dgm:spPr/>
      <dgm:t>
        <a:bodyPr/>
        <a:lstStyle/>
        <a:p>
          <a:endParaRPr lang="en-GB"/>
        </a:p>
      </dgm:t>
    </dgm:pt>
    <dgm:pt modelId="{5A80173F-AA72-4535-8EE3-26CF1CD14057}">
      <dgm:prSet/>
      <dgm:spPr>
        <a:solidFill>
          <a:schemeClr val="accent6">
            <a:lumMod val="75000"/>
          </a:schemeClr>
        </a:solidFill>
        <a:ln>
          <a:solidFill>
            <a:schemeClr val="accent6">
              <a:lumMod val="75000"/>
            </a:schemeClr>
          </a:solidFill>
        </a:ln>
      </dgm:spPr>
      <dgm:t>
        <a:bodyPr/>
        <a:lstStyle/>
        <a:p>
          <a:r>
            <a:rPr lang="en-GB" dirty="0"/>
            <a:t>Day visitors			</a:t>
          </a:r>
          <a:r>
            <a:rPr lang="en-GB" b="0" i="0" u="none" dirty="0"/>
            <a:t>£13,159,000</a:t>
          </a:r>
          <a:endParaRPr lang="en-GB" dirty="0"/>
        </a:p>
      </dgm:t>
    </dgm:pt>
    <dgm:pt modelId="{B868A52F-8384-417F-B2F2-C638964E9B27}" type="parTrans" cxnId="{E63F3010-D17D-4372-8DAC-57A9DDDD4EC3}">
      <dgm:prSet/>
      <dgm:spPr/>
      <dgm:t>
        <a:bodyPr/>
        <a:lstStyle/>
        <a:p>
          <a:endParaRPr lang="en-GB"/>
        </a:p>
      </dgm:t>
    </dgm:pt>
    <dgm:pt modelId="{87FEBFF2-A71F-4423-96A4-8618167F6F84}" type="sibTrans" cxnId="{E63F3010-D17D-4372-8DAC-57A9DDDD4EC3}">
      <dgm:prSet/>
      <dgm:spPr/>
      <dgm:t>
        <a:bodyPr/>
        <a:lstStyle/>
        <a:p>
          <a:endParaRPr lang="en-GB"/>
        </a:p>
      </dgm:t>
    </dgm:pt>
    <dgm:pt modelId="{A5B9952D-B62B-4316-967D-E37FCBA9DE12}">
      <dgm:prSet/>
      <dgm:spPr>
        <a:solidFill>
          <a:schemeClr val="accent6">
            <a:lumMod val="75000"/>
          </a:schemeClr>
        </a:solidFill>
        <a:ln>
          <a:solidFill>
            <a:schemeClr val="accent6">
              <a:lumMod val="75000"/>
            </a:schemeClr>
          </a:solidFill>
        </a:ln>
      </dgm:spPr>
      <dgm:t>
        <a:bodyPr/>
        <a:lstStyle/>
        <a:p>
          <a:r>
            <a:rPr lang="en-GB" dirty="0"/>
            <a:t>Day visitors			</a:t>
          </a:r>
          <a:r>
            <a:rPr lang="en-GB" b="0" i="0" u="none" dirty="0"/>
            <a:t>£25,902,000</a:t>
          </a:r>
          <a:endParaRPr lang="en-GB" dirty="0"/>
        </a:p>
      </dgm:t>
    </dgm:pt>
    <dgm:pt modelId="{36A242C7-DF7C-468D-9C79-253D2F85D1E4}" type="parTrans" cxnId="{F99E638E-CE34-4F02-A272-9551A362843E}">
      <dgm:prSet/>
      <dgm:spPr/>
      <dgm:t>
        <a:bodyPr/>
        <a:lstStyle/>
        <a:p>
          <a:endParaRPr lang="en-GB"/>
        </a:p>
      </dgm:t>
    </dgm:pt>
    <dgm:pt modelId="{6050CB09-0372-41E8-A933-7B4768BCA977}" type="sibTrans" cxnId="{F99E638E-CE34-4F02-A272-9551A362843E}">
      <dgm:prSet/>
      <dgm:spPr/>
      <dgm:t>
        <a:bodyPr/>
        <a:lstStyle/>
        <a:p>
          <a:endParaRPr lang="en-GB"/>
        </a:p>
      </dgm:t>
    </dgm:pt>
    <dgm:pt modelId="{81BB0D8E-902C-4B4C-B2AC-DCFE9F45337C}" type="pres">
      <dgm:prSet presAssocID="{E2756A20-75BB-43F3-BD97-CF83DC2B1591}" presName="linear" presStyleCnt="0">
        <dgm:presLayoutVars>
          <dgm:dir/>
          <dgm:resizeHandles val="exact"/>
        </dgm:presLayoutVars>
      </dgm:prSet>
      <dgm:spPr/>
    </dgm:pt>
    <dgm:pt modelId="{DE6D9B3E-9232-48B9-B155-F127DD388DD0}" type="pres">
      <dgm:prSet presAssocID="{FF9BA5F7-03F0-4E5D-B18A-DB63EDE739A8}" presName="comp" presStyleCnt="0"/>
      <dgm:spPr/>
    </dgm:pt>
    <dgm:pt modelId="{54CBCDAF-85DE-4476-8DB2-2FD23D0204A1}" type="pres">
      <dgm:prSet presAssocID="{FF9BA5F7-03F0-4E5D-B18A-DB63EDE739A8}" presName="box" presStyleLbl="node1" presStyleIdx="0" presStyleCnt="5"/>
      <dgm:spPr/>
    </dgm:pt>
    <dgm:pt modelId="{07135594-93CB-4EFA-A35C-4C650CB7FD38}" type="pres">
      <dgm:prSet presAssocID="{FF9BA5F7-03F0-4E5D-B18A-DB63EDE739A8}" presName="img" presStyleLbl="fgImgPlace1" presStyleIdx="0" presStyleCnt="5"/>
      <dgm:spPr>
        <a:blipFill rotWithShape="1">
          <a:blip xmlns:r="http://schemas.openxmlformats.org/officeDocument/2006/relationships" r:embed="rId1"/>
          <a:stretch>
            <a:fillRect/>
          </a:stretch>
        </a:blipFill>
      </dgm:spPr>
    </dgm:pt>
    <dgm:pt modelId="{725BAA8B-762E-4F87-BC91-D4CCB38DA105}" type="pres">
      <dgm:prSet presAssocID="{FF9BA5F7-03F0-4E5D-B18A-DB63EDE739A8}" presName="text" presStyleLbl="node1" presStyleIdx="0" presStyleCnt="5">
        <dgm:presLayoutVars>
          <dgm:bulletEnabled val="1"/>
        </dgm:presLayoutVars>
      </dgm:prSet>
      <dgm:spPr/>
    </dgm:pt>
    <dgm:pt modelId="{2DF94386-81DA-4650-AF6F-D9B6D68C58AA}" type="pres">
      <dgm:prSet presAssocID="{AA1EA02A-8BDF-41D6-B432-14A6962E5088}" presName="spacer" presStyleCnt="0"/>
      <dgm:spPr/>
    </dgm:pt>
    <dgm:pt modelId="{44DDC73B-AAF4-4E80-A36D-519D4D71C67C}" type="pres">
      <dgm:prSet presAssocID="{92AC7E8E-FE18-4BFE-9C49-AF059B947B17}" presName="comp" presStyleCnt="0"/>
      <dgm:spPr/>
    </dgm:pt>
    <dgm:pt modelId="{A21B2D68-1916-449F-B3F9-9C71363EFC9A}" type="pres">
      <dgm:prSet presAssocID="{92AC7E8E-FE18-4BFE-9C49-AF059B947B17}" presName="box" presStyleLbl="node1" presStyleIdx="1" presStyleCnt="5"/>
      <dgm:spPr/>
    </dgm:pt>
    <dgm:pt modelId="{67E5A9FF-6D57-4C71-B22F-E89DA984D429}" type="pres">
      <dgm:prSet presAssocID="{92AC7E8E-FE18-4BFE-9C49-AF059B947B17}" presName="img" presStyleLbl="fgImgPlace1" presStyleIdx="1" presStyleCnt="5"/>
      <dgm:spPr>
        <a:blipFill rotWithShape="1">
          <a:blip xmlns:r="http://schemas.openxmlformats.org/officeDocument/2006/relationships" r:embed="rId2"/>
          <a:stretch>
            <a:fillRect/>
          </a:stretch>
        </a:blipFill>
      </dgm:spPr>
    </dgm:pt>
    <dgm:pt modelId="{01E2BF79-A6D7-4E7F-8164-60ED1A27109C}" type="pres">
      <dgm:prSet presAssocID="{92AC7E8E-FE18-4BFE-9C49-AF059B947B17}" presName="text" presStyleLbl="node1" presStyleIdx="1" presStyleCnt="5">
        <dgm:presLayoutVars>
          <dgm:bulletEnabled val="1"/>
        </dgm:presLayoutVars>
      </dgm:prSet>
      <dgm:spPr/>
    </dgm:pt>
    <dgm:pt modelId="{90E1790E-7B0E-4AC0-B991-B51F5ED2C1E5}" type="pres">
      <dgm:prSet presAssocID="{3C93B4C8-3DD6-4F76-AA34-DB900A516852}" presName="spacer" presStyleCnt="0"/>
      <dgm:spPr/>
    </dgm:pt>
    <dgm:pt modelId="{945A2000-7559-476D-923E-DC54EA743FFD}" type="pres">
      <dgm:prSet presAssocID="{52852C69-A92A-426A-9A76-5BD2D6000253}" presName="comp" presStyleCnt="0"/>
      <dgm:spPr/>
    </dgm:pt>
    <dgm:pt modelId="{EC01044B-3725-4505-9883-69AC7B66A4A1}" type="pres">
      <dgm:prSet presAssocID="{52852C69-A92A-426A-9A76-5BD2D6000253}" presName="box" presStyleLbl="node1" presStyleIdx="2" presStyleCnt="5"/>
      <dgm:spPr/>
    </dgm:pt>
    <dgm:pt modelId="{BE481B0E-BE93-41F3-AF47-51C9D354C9DD}" type="pres">
      <dgm:prSet presAssocID="{52852C69-A92A-426A-9A76-5BD2D6000253}" presName="img" presStyleLbl="fgImgPlace1" presStyleIdx="2" presStyleCnt="5"/>
      <dgm:spPr>
        <a:blipFill rotWithShape="1">
          <a:blip xmlns:r="http://schemas.openxmlformats.org/officeDocument/2006/relationships" r:embed="rId3"/>
          <a:stretch>
            <a:fillRect/>
          </a:stretch>
        </a:blipFill>
      </dgm:spPr>
    </dgm:pt>
    <dgm:pt modelId="{DD4D969C-D6C1-4A3C-B145-A6ADFF806CA2}" type="pres">
      <dgm:prSet presAssocID="{52852C69-A92A-426A-9A76-5BD2D6000253}" presName="text" presStyleLbl="node1" presStyleIdx="2" presStyleCnt="5">
        <dgm:presLayoutVars>
          <dgm:bulletEnabled val="1"/>
        </dgm:presLayoutVars>
      </dgm:prSet>
      <dgm:spPr/>
    </dgm:pt>
    <dgm:pt modelId="{0FC5F50E-34CA-4F6D-8EA5-BB7FEFAF973D}" type="pres">
      <dgm:prSet presAssocID="{D0EF8065-0784-4108-8732-C645597E9DC7}" presName="spacer" presStyleCnt="0"/>
      <dgm:spPr/>
    </dgm:pt>
    <dgm:pt modelId="{A5AA5621-765A-464E-8AFC-E57CD8939B99}" type="pres">
      <dgm:prSet presAssocID="{BEB0E4BC-2D3D-41EF-A180-DF89DB15CB55}" presName="comp" presStyleCnt="0"/>
      <dgm:spPr/>
    </dgm:pt>
    <dgm:pt modelId="{830A7FA2-A456-493B-8FA4-5D4167BB24C2}" type="pres">
      <dgm:prSet presAssocID="{BEB0E4BC-2D3D-41EF-A180-DF89DB15CB55}" presName="box" presStyleLbl="node1" presStyleIdx="3" presStyleCnt="5"/>
      <dgm:spPr/>
    </dgm:pt>
    <dgm:pt modelId="{41D7557A-3834-4E3C-A1F2-CE4D259E3BE9}" type="pres">
      <dgm:prSet presAssocID="{BEB0E4BC-2D3D-41EF-A180-DF89DB15CB55}" presName="img" presStyleLbl="fgImgPlace1" presStyleIdx="3" presStyleCnt="5"/>
      <dgm:spPr>
        <a:blipFill rotWithShape="1">
          <a:blip xmlns:r="http://schemas.openxmlformats.org/officeDocument/2006/relationships" r:embed="rId4"/>
          <a:stretch>
            <a:fillRect/>
          </a:stretch>
        </a:blipFill>
      </dgm:spPr>
    </dgm:pt>
    <dgm:pt modelId="{02995753-B3BC-47C0-8B3B-0691A0D9EE9D}" type="pres">
      <dgm:prSet presAssocID="{BEB0E4BC-2D3D-41EF-A180-DF89DB15CB55}" presName="text" presStyleLbl="node1" presStyleIdx="3" presStyleCnt="5">
        <dgm:presLayoutVars>
          <dgm:bulletEnabled val="1"/>
        </dgm:presLayoutVars>
      </dgm:prSet>
      <dgm:spPr/>
    </dgm:pt>
    <dgm:pt modelId="{B80DFBB9-6F78-4596-B7BB-9029C2D07F93}" type="pres">
      <dgm:prSet presAssocID="{396F7466-A8E1-4C15-B217-2C6F14F2785F}" presName="spacer" presStyleCnt="0"/>
      <dgm:spPr/>
    </dgm:pt>
    <dgm:pt modelId="{CAC60B93-90B4-4755-9B13-54AF53464D6E}" type="pres">
      <dgm:prSet presAssocID="{0A58E1C3-8043-4D06-B3F0-EB607E01CEA3}" presName="comp" presStyleCnt="0"/>
      <dgm:spPr/>
    </dgm:pt>
    <dgm:pt modelId="{463E5C89-85EF-40C2-AA58-6F1684FF4100}" type="pres">
      <dgm:prSet presAssocID="{0A58E1C3-8043-4D06-B3F0-EB607E01CEA3}" presName="box" presStyleLbl="node1" presStyleIdx="4" presStyleCnt="5"/>
      <dgm:spPr/>
    </dgm:pt>
    <dgm:pt modelId="{FE3E9036-0BA5-497B-B850-5E7CA2C560F9}" type="pres">
      <dgm:prSet presAssocID="{0A58E1C3-8043-4D06-B3F0-EB607E01CEA3}" presName="img" presStyleLbl="fgImgPlace1" presStyleIdx="4" presStyleCnt="5"/>
      <dgm:spPr>
        <a:blipFill rotWithShape="1">
          <a:blip xmlns:r="http://schemas.openxmlformats.org/officeDocument/2006/relationships" r:embed="rId5"/>
          <a:stretch>
            <a:fillRect/>
          </a:stretch>
        </a:blipFill>
      </dgm:spPr>
    </dgm:pt>
    <dgm:pt modelId="{68A22402-7CD0-42BB-9A4C-10E4888C8F19}" type="pres">
      <dgm:prSet presAssocID="{0A58E1C3-8043-4D06-B3F0-EB607E01CEA3}" presName="text" presStyleLbl="node1" presStyleIdx="4" presStyleCnt="5">
        <dgm:presLayoutVars>
          <dgm:bulletEnabled val="1"/>
        </dgm:presLayoutVars>
      </dgm:prSet>
      <dgm:spPr/>
    </dgm:pt>
  </dgm:ptLst>
  <dgm:cxnLst>
    <dgm:cxn modelId="{94684208-0BB2-4217-8B44-164B580E1546}" type="presOf" srcId="{664621DA-54CE-44A5-90F5-39A0A8D86CCC}" destId="{EC01044B-3725-4505-9883-69AC7B66A4A1}" srcOrd="0" destOrd="2" presId="urn:microsoft.com/office/officeart/2005/8/layout/vList4"/>
    <dgm:cxn modelId="{A7350C0B-3653-474A-BCF1-D903EBA8AAE9}" type="presOf" srcId="{4BB18214-6A13-48FF-AD22-A0840E35B631}" destId="{830A7FA2-A456-493B-8FA4-5D4167BB24C2}" srcOrd="0" destOrd="1" presId="urn:microsoft.com/office/officeart/2005/8/layout/vList4"/>
    <dgm:cxn modelId="{E73E170F-F8AD-436E-B7F4-8F3C187B3A36}" type="presOf" srcId="{A5B9952D-B62B-4316-967D-E37FCBA9DE12}" destId="{463E5C89-85EF-40C2-AA58-6F1684FF4100}" srcOrd="0" destOrd="3" presId="urn:microsoft.com/office/officeart/2005/8/layout/vList4"/>
    <dgm:cxn modelId="{E63F3010-D17D-4372-8DAC-57A9DDDD4EC3}" srcId="{BEB0E4BC-2D3D-41EF-A180-DF89DB15CB55}" destId="{5A80173F-AA72-4535-8EE3-26CF1CD14057}" srcOrd="2" destOrd="0" parTransId="{B868A52F-8384-417F-B2F2-C638964E9B27}" sibTransId="{87FEBFF2-A71F-4423-96A4-8618167F6F84}"/>
    <dgm:cxn modelId="{B3CC8D13-C7FC-48B4-98B4-7AB0FDAC2D12}" type="presOf" srcId="{E2756A20-75BB-43F3-BD97-CF83DC2B1591}" destId="{81BB0D8E-902C-4B4C-B2AC-DCFE9F45337C}" srcOrd="0" destOrd="0" presId="urn:microsoft.com/office/officeart/2005/8/layout/vList4"/>
    <dgm:cxn modelId="{168A8E19-5B52-494E-AC8B-73C5BD2B26E0}" type="presOf" srcId="{BEB0E4BC-2D3D-41EF-A180-DF89DB15CB55}" destId="{02995753-B3BC-47C0-8B3B-0691A0D9EE9D}" srcOrd="1" destOrd="0" presId="urn:microsoft.com/office/officeart/2005/8/layout/vList4"/>
    <dgm:cxn modelId="{935D591B-C7BC-49FC-A1A4-641C32075EFF}" srcId="{E2756A20-75BB-43F3-BD97-CF83DC2B1591}" destId="{52852C69-A92A-426A-9A76-5BD2D6000253}" srcOrd="2" destOrd="0" parTransId="{EA5FE6BF-9CD4-486B-B88B-C575A2EB35AD}" sibTransId="{D0EF8065-0784-4108-8732-C645597E9DC7}"/>
    <dgm:cxn modelId="{04215022-ED04-48A7-9447-605C73B7BFAB}" type="presOf" srcId="{52A68E9E-758A-4664-A17C-F003B12BD1A9}" destId="{463E5C89-85EF-40C2-AA58-6F1684FF4100}" srcOrd="0" destOrd="2" presId="urn:microsoft.com/office/officeart/2005/8/layout/vList4"/>
    <dgm:cxn modelId="{57238123-F567-45B5-90A9-35ED34EDC15A}" srcId="{BEB0E4BC-2D3D-41EF-A180-DF89DB15CB55}" destId="{4BB18214-6A13-48FF-AD22-A0840E35B631}" srcOrd="0" destOrd="0" parTransId="{7A1E00C9-CA9C-4D1D-9432-8794AA536E2B}" sibTransId="{863BEB06-E9F5-430C-9394-ABAAF30D45BB}"/>
    <dgm:cxn modelId="{38469927-5367-4A15-BBFE-9E2A2DD5A719}" type="presOf" srcId="{5A80173F-AA72-4535-8EE3-26CF1CD14057}" destId="{02995753-B3BC-47C0-8B3B-0691A0D9EE9D}" srcOrd="1" destOrd="3" presId="urn:microsoft.com/office/officeart/2005/8/layout/vList4"/>
    <dgm:cxn modelId="{AD455529-0865-4F25-B752-BE2D23431504}" type="presOf" srcId="{E2FB2116-AD4F-41C7-8B37-51A7E78A41C6}" destId="{DD4D969C-D6C1-4A3C-B145-A6ADFF806CA2}" srcOrd="1" destOrd="3" presId="urn:microsoft.com/office/officeart/2005/8/layout/vList4"/>
    <dgm:cxn modelId="{FBC0AD2F-8DBD-4784-91B7-4FDFE37AA8FB}" type="presOf" srcId="{52A68E9E-758A-4664-A17C-F003B12BD1A9}" destId="{68A22402-7CD0-42BB-9A4C-10E4888C8F19}" srcOrd="1" destOrd="2" presId="urn:microsoft.com/office/officeart/2005/8/layout/vList4"/>
    <dgm:cxn modelId="{E45A0638-2DDE-44DC-A8C3-9D9820A0EB50}" srcId="{FF9BA5F7-03F0-4E5D-B18A-DB63EDE739A8}" destId="{C0A94DBB-217D-4142-9956-C9EAFB338430}" srcOrd="1" destOrd="0" parTransId="{05587F60-2F1F-44D8-A4A3-C7686BDEE541}" sibTransId="{73269638-E285-44B2-9D2C-5D95903C813E}"/>
    <dgm:cxn modelId="{2FB09839-C024-4283-980B-C8F7B1B11AF1}" type="presOf" srcId="{6276EDEE-A00E-49DB-B1DD-6AE18492F4E5}" destId="{A21B2D68-1916-449F-B3F9-9C71363EFC9A}" srcOrd="0" destOrd="2" presId="urn:microsoft.com/office/officeart/2005/8/layout/vList4"/>
    <dgm:cxn modelId="{8BB1BE39-087F-4CC8-BBE4-72434332808A}" type="presOf" srcId="{03FEE947-7337-4B4E-847B-20B1B0FCD86C}" destId="{463E5C89-85EF-40C2-AA58-6F1684FF4100}" srcOrd="0" destOrd="1" presId="urn:microsoft.com/office/officeart/2005/8/layout/vList4"/>
    <dgm:cxn modelId="{E227163A-7223-4F40-92C3-97CEE0642420}" type="presOf" srcId="{D3B15B0B-20E6-4579-92A5-C294C39A2F4D}" destId="{02995753-B3BC-47C0-8B3B-0691A0D9EE9D}" srcOrd="1" destOrd="2" presId="urn:microsoft.com/office/officeart/2005/8/layout/vList4"/>
    <dgm:cxn modelId="{82ECF940-93C7-4BAC-AE26-F4958B3C8C92}" type="presOf" srcId="{5A80173F-AA72-4535-8EE3-26CF1CD14057}" destId="{830A7FA2-A456-493B-8FA4-5D4167BB24C2}" srcOrd="0" destOrd="3" presId="urn:microsoft.com/office/officeart/2005/8/layout/vList4"/>
    <dgm:cxn modelId="{8EC5CA5F-501D-4D82-8322-67A339A90E8F}" type="presOf" srcId="{4BB18214-6A13-48FF-AD22-A0840E35B631}" destId="{02995753-B3BC-47C0-8B3B-0691A0D9EE9D}" srcOrd="1" destOrd="1" presId="urn:microsoft.com/office/officeart/2005/8/layout/vList4"/>
    <dgm:cxn modelId="{641B9141-4BD9-4E0A-91F3-588BB1438F17}" type="presOf" srcId="{FF9BA5F7-03F0-4E5D-B18A-DB63EDE739A8}" destId="{54CBCDAF-85DE-4476-8DB2-2FD23D0204A1}" srcOrd="0" destOrd="0" presId="urn:microsoft.com/office/officeart/2005/8/layout/vList4"/>
    <dgm:cxn modelId="{1B10A241-FB13-440B-BEAC-874D6D51104A}" srcId="{BEB0E4BC-2D3D-41EF-A180-DF89DB15CB55}" destId="{D3B15B0B-20E6-4579-92A5-C294C39A2F4D}" srcOrd="1" destOrd="0" parTransId="{7FB3B458-5EE7-48E7-80D1-6C14A12BEBAB}" sibTransId="{C53037B6-994A-45ED-AC7F-C673966BCCD0}"/>
    <dgm:cxn modelId="{D2143242-EC4D-4EAC-821A-6A6395D4B795}" type="presOf" srcId="{94525BBE-D395-4186-8B8D-AC43FA0A5775}" destId="{A21B2D68-1916-449F-B3F9-9C71363EFC9A}" srcOrd="0" destOrd="1" presId="urn:microsoft.com/office/officeart/2005/8/layout/vList4"/>
    <dgm:cxn modelId="{0D091C44-E7A0-43E6-B88F-3625F9AD7447}" type="presOf" srcId="{AEE6CCC4-5DB8-466A-A8BE-1F554E6B7DF0}" destId="{A21B2D68-1916-449F-B3F9-9C71363EFC9A}" srcOrd="0" destOrd="3" presId="urn:microsoft.com/office/officeart/2005/8/layout/vList4"/>
    <dgm:cxn modelId="{D22FCA67-DC8B-4F83-BAC9-769CCBC4BCE3}" type="presOf" srcId="{C0A94DBB-217D-4142-9956-C9EAFB338430}" destId="{725BAA8B-762E-4F87-BC91-D4CCB38DA105}" srcOrd="1" destOrd="2" presId="urn:microsoft.com/office/officeart/2005/8/layout/vList4"/>
    <dgm:cxn modelId="{91C35168-DC33-423B-BBA1-FB1E68462696}" type="presOf" srcId="{03FEE947-7337-4B4E-847B-20B1B0FCD86C}" destId="{68A22402-7CD0-42BB-9A4C-10E4888C8F19}" srcOrd="1" destOrd="1" presId="urn:microsoft.com/office/officeart/2005/8/layout/vList4"/>
    <dgm:cxn modelId="{589EA04A-1EAC-4F3B-B955-B06F34BA6D41}" type="presOf" srcId="{2E254D90-2D50-4CF5-A305-AAA097A8AA54}" destId="{725BAA8B-762E-4F87-BC91-D4CCB38DA105}" srcOrd="1" destOrd="1" presId="urn:microsoft.com/office/officeart/2005/8/layout/vList4"/>
    <dgm:cxn modelId="{2418934E-2824-42F8-A587-3E48068E8FE0}" type="presOf" srcId="{9F1B9E42-74FF-4C8B-93AA-67E8379C4BB8}" destId="{DD4D969C-D6C1-4A3C-B145-A6ADFF806CA2}" srcOrd="1" destOrd="1" presId="urn:microsoft.com/office/officeart/2005/8/layout/vList4"/>
    <dgm:cxn modelId="{FC48DF4F-280E-4460-944F-BBB06E9B6A13}" type="presOf" srcId="{C0A94DBB-217D-4142-9956-C9EAFB338430}" destId="{54CBCDAF-85DE-4476-8DB2-2FD23D0204A1}" srcOrd="0" destOrd="2" presId="urn:microsoft.com/office/officeart/2005/8/layout/vList4"/>
    <dgm:cxn modelId="{6C492570-5FB8-449F-B752-9BB782549AB3}" srcId="{92AC7E8E-FE18-4BFE-9C49-AF059B947B17}" destId="{94525BBE-D395-4186-8B8D-AC43FA0A5775}" srcOrd="0" destOrd="0" parTransId="{7ADC2D1E-9234-49F7-A831-59B2D9FCF892}" sibTransId="{6558EEC1-51EE-4A85-A133-6D9F3FC0FBBE}"/>
    <dgm:cxn modelId="{355EEE51-2FBD-4918-97DE-3E82F340775A}" type="presOf" srcId="{92AC7E8E-FE18-4BFE-9C49-AF059B947B17}" destId="{A21B2D68-1916-449F-B3F9-9C71363EFC9A}" srcOrd="0" destOrd="0" presId="urn:microsoft.com/office/officeart/2005/8/layout/vList4"/>
    <dgm:cxn modelId="{2EFD0475-C68F-4ABE-99F1-E33781C13EBA}" srcId="{E2756A20-75BB-43F3-BD97-CF83DC2B1591}" destId="{92AC7E8E-FE18-4BFE-9C49-AF059B947B17}" srcOrd="1" destOrd="0" parTransId="{1E081BF9-2386-427C-BFF4-4F0626AD0397}" sibTransId="{3C93B4C8-3DD6-4F76-AA34-DB900A516852}"/>
    <dgm:cxn modelId="{C995C955-C14C-4156-B144-C6CBAAD37921}" type="presOf" srcId="{92AC7E8E-FE18-4BFE-9C49-AF059B947B17}" destId="{01E2BF79-A6D7-4E7F-8164-60ED1A27109C}" srcOrd="1" destOrd="0" presId="urn:microsoft.com/office/officeart/2005/8/layout/vList4"/>
    <dgm:cxn modelId="{C8529B77-95B0-4643-B92B-D096FD458B0A}" srcId="{92AC7E8E-FE18-4BFE-9C49-AF059B947B17}" destId="{AEE6CCC4-5DB8-466A-A8BE-1F554E6B7DF0}" srcOrd="2" destOrd="0" parTransId="{B895B311-5C22-474C-B04A-8240C34F37A5}" sibTransId="{2F9CA9DC-8A28-42E9-96CB-28C87BFCECDA}"/>
    <dgm:cxn modelId="{7B9A8079-8245-4CFD-A6C5-332152B8FA04}" type="presOf" srcId="{6276EDEE-A00E-49DB-B1DD-6AE18492F4E5}" destId="{01E2BF79-A6D7-4E7F-8164-60ED1A27109C}" srcOrd="1" destOrd="2" presId="urn:microsoft.com/office/officeart/2005/8/layout/vList4"/>
    <dgm:cxn modelId="{ACB0E45A-E3F4-44CA-91BC-E990A7F7A9A2}" srcId="{92AC7E8E-FE18-4BFE-9C49-AF059B947B17}" destId="{6276EDEE-A00E-49DB-B1DD-6AE18492F4E5}" srcOrd="1" destOrd="0" parTransId="{D973792A-B284-4475-AA17-CBE4CEED6F8D}" sibTransId="{63AD8DDD-2808-4F94-9822-D56E1C026E53}"/>
    <dgm:cxn modelId="{B3D1487D-079C-407A-9C8C-16D54FFA7684}" type="presOf" srcId="{94525BBE-D395-4186-8B8D-AC43FA0A5775}" destId="{01E2BF79-A6D7-4E7F-8164-60ED1A27109C}" srcOrd="1" destOrd="1" presId="urn:microsoft.com/office/officeart/2005/8/layout/vList4"/>
    <dgm:cxn modelId="{601BBA80-CA28-40B3-9FB3-8EC0DA4D9125}" type="presOf" srcId="{2E254D90-2D50-4CF5-A305-AAA097A8AA54}" destId="{54CBCDAF-85DE-4476-8DB2-2FD23D0204A1}" srcOrd="0" destOrd="1" presId="urn:microsoft.com/office/officeart/2005/8/layout/vList4"/>
    <dgm:cxn modelId="{0F2FC582-7C96-4572-B6D7-88117FBB9FE0}" type="presOf" srcId="{AEE6CCC4-5DB8-466A-A8BE-1F554E6B7DF0}" destId="{01E2BF79-A6D7-4E7F-8164-60ED1A27109C}" srcOrd="1" destOrd="3" presId="urn:microsoft.com/office/officeart/2005/8/layout/vList4"/>
    <dgm:cxn modelId="{10145A83-6712-4549-8243-FC8B0172BEB3}" srcId="{0A58E1C3-8043-4D06-B3F0-EB607E01CEA3}" destId="{52A68E9E-758A-4664-A17C-F003B12BD1A9}" srcOrd="1" destOrd="0" parTransId="{935DD292-F358-4DF1-B994-8ECF3085A515}" sibTransId="{CB364358-79DF-462B-BC69-FC159FCD9AF1}"/>
    <dgm:cxn modelId="{F99E638E-CE34-4F02-A272-9551A362843E}" srcId="{0A58E1C3-8043-4D06-B3F0-EB607E01CEA3}" destId="{A5B9952D-B62B-4316-967D-E37FCBA9DE12}" srcOrd="2" destOrd="0" parTransId="{36A242C7-DF7C-468D-9C79-253D2F85D1E4}" sibTransId="{6050CB09-0372-41E8-A933-7B4768BCA977}"/>
    <dgm:cxn modelId="{9324C38F-CD3E-4C3C-A71C-4644820D5972}" type="presOf" srcId="{664621DA-54CE-44A5-90F5-39A0A8D86CCC}" destId="{DD4D969C-D6C1-4A3C-B145-A6ADFF806CA2}" srcOrd="1" destOrd="2" presId="urn:microsoft.com/office/officeart/2005/8/layout/vList4"/>
    <dgm:cxn modelId="{DFA31F93-7641-4325-BABB-B511BC69E28D}" srcId="{52852C69-A92A-426A-9A76-5BD2D6000253}" destId="{9F1B9E42-74FF-4C8B-93AA-67E8379C4BB8}" srcOrd="0" destOrd="0" parTransId="{A405DBE7-A133-4F57-A458-8E38CA109C5D}" sibTransId="{A4845C0C-2F81-433B-AE0C-F113F9075BE7}"/>
    <dgm:cxn modelId="{6E285C94-90FF-4016-9AD8-E9BBC9F01D75}" srcId="{E2756A20-75BB-43F3-BD97-CF83DC2B1591}" destId="{BEB0E4BC-2D3D-41EF-A180-DF89DB15CB55}" srcOrd="3" destOrd="0" parTransId="{AFA09A4E-33B8-4C0E-A277-DA230D184FC3}" sibTransId="{396F7466-A8E1-4C15-B217-2C6F14F2785F}"/>
    <dgm:cxn modelId="{C3CA8994-0A0F-4E5E-9490-12A5FC59E9C6}" type="presOf" srcId="{0A58E1C3-8043-4D06-B3F0-EB607E01CEA3}" destId="{68A22402-7CD0-42BB-9A4C-10E4888C8F19}" srcOrd="1" destOrd="0" presId="urn:microsoft.com/office/officeart/2005/8/layout/vList4"/>
    <dgm:cxn modelId="{4AEC15A3-69E4-4786-8746-900E7D7A4141}" type="presOf" srcId="{0A58E1C3-8043-4D06-B3F0-EB607E01CEA3}" destId="{463E5C89-85EF-40C2-AA58-6F1684FF4100}" srcOrd="0" destOrd="0" presId="urn:microsoft.com/office/officeart/2005/8/layout/vList4"/>
    <dgm:cxn modelId="{62762DA7-79B2-4E7A-8AE8-F8B02878CD8A}" srcId="{E2756A20-75BB-43F3-BD97-CF83DC2B1591}" destId="{FF9BA5F7-03F0-4E5D-B18A-DB63EDE739A8}" srcOrd="0" destOrd="0" parTransId="{36D60A10-2957-489B-91D8-B94BA8180927}" sibTransId="{AA1EA02A-8BDF-41D6-B432-14A6962E5088}"/>
    <dgm:cxn modelId="{429184A8-54D4-4624-A112-814460BD65AC}" srcId="{0A58E1C3-8043-4D06-B3F0-EB607E01CEA3}" destId="{03FEE947-7337-4B4E-847B-20B1B0FCD86C}" srcOrd="0" destOrd="0" parTransId="{B07E139A-76F4-488A-BCAD-B10CB7B131F0}" sibTransId="{C5951B2D-7FDB-4FB8-8EB6-C9D72428DB1C}"/>
    <dgm:cxn modelId="{8892A6AB-2EAC-4571-9521-6E267D339B64}" type="presOf" srcId="{52852C69-A92A-426A-9A76-5BD2D6000253}" destId="{EC01044B-3725-4505-9883-69AC7B66A4A1}" srcOrd="0" destOrd="0" presId="urn:microsoft.com/office/officeart/2005/8/layout/vList4"/>
    <dgm:cxn modelId="{4D91C3AD-5E5A-4D7E-A490-75D6D18FB62C}" srcId="{52852C69-A92A-426A-9A76-5BD2D6000253}" destId="{664621DA-54CE-44A5-90F5-39A0A8D86CCC}" srcOrd="1" destOrd="0" parTransId="{B645A75F-B0F5-4525-A393-A6178A1967EE}" sibTransId="{0F2B240E-7AC3-499A-ADC9-84963F25DC83}"/>
    <dgm:cxn modelId="{056761C4-BC92-4BC6-B22C-7ED742CAD5CD}" type="presOf" srcId="{FF9BA5F7-03F0-4E5D-B18A-DB63EDE739A8}" destId="{725BAA8B-762E-4F87-BC91-D4CCB38DA105}" srcOrd="1" destOrd="0" presId="urn:microsoft.com/office/officeart/2005/8/layout/vList4"/>
    <dgm:cxn modelId="{B940DCC8-9244-4DD1-8F79-3847E15D6785}" srcId="{52852C69-A92A-426A-9A76-5BD2D6000253}" destId="{E2FB2116-AD4F-41C7-8B37-51A7E78A41C6}" srcOrd="2" destOrd="0" parTransId="{F1877CE3-57FB-42AB-96AF-E3704425CB76}" sibTransId="{E493DAE8-EDF9-4F30-ABE4-40D139E50459}"/>
    <dgm:cxn modelId="{C0052ACE-FC86-4961-95FA-5B1D1B7D9F3F}" type="presOf" srcId="{BEB0E4BC-2D3D-41EF-A180-DF89DB15CB55}" destId="{830A7FA2-A456-493B-8FA4-5D4167BB24C2}" srcOrd="0" destOrd="0" presId="urn:microsoft.com/office/officeart/2005/8/layout/vList4"/>
    <dgm:cxn modelId="{4D7EACCE-74E7-4E72-90A8-FD1679F638A6}" type="presOf" srcId="{D3B15B0B-20E6-4579-92A5-C294C39A2F4D}" destId="{830A7FA2-A456-493B-8FA4-5D4167BB24C2}" srcOrd="0" destOrd="2" presId="urn:microsoft.com/office/officeart/2005/8/layout/vList4"/>
    <dgm:cxn modelId="{311BD4D0-EB5F-49CA-AE34-AEC158A989E8}" type="presOf" srcId="{A5B9952D-B62B-4316-967D-E37FCBA9DE12}" destId="{68A22402-7CD0-42BB-9A4C-10E4888C8F19}" srcOrd="1" destOrd="3" presId="urn:microsoft.com/office/officeart/2005/8/layout/vList4"/>
    <dgm:cxn modelId="{1047B3E0-B4CC-46A1-BBE8-6828159C145F}" srcId="{FF9BA5F7-03F0-4E5D-B18A-DB63EDE739A8}" destId="{2E254D90-2D50-4CF5-A305-AAA097A8AA54}" srcOrd="0" destOrd="0" parTransId="{4C3DE5D9-0724-4C0F-A134-6B270261B7CF}" sibTransId="{7ED2C459-1A82-4EA5-81D7-872049CF1B5C}"/>
    <dgm:cxn modelId="{684EFFE6-0A41-4376-80D8-5ECD372EF965}" type="presOf" srcId="{52852C69-A92A-426A-9A76-5BD2D6000253}" destId="{DD4D969C-D6C1-4A3C-B145-A6ADFF806CA2}" srcOrd="1" destOrd="0" presId="urn:microsoft.com/office/officeart/2005/8/layout/vList4"/>
    <dgm:cxn modelId="{EE7DD4EE-722D-4632-84C8-5C0970160297}" type="presOf" srcId="{E2FB2116-AD4F-41C7-8B37-51A7E78A41C6}" destId="{EC01044B-3725-4505-9883-69AC7B66A4A1}" srcOrd="0" destOrd="3" presId="urn:microsoft.com/office/officeart/2005/8/layout/vList4"/>
    <dgm:cxn modelId="{6AA169EF-FA6F-49E6-9A45-F313910F2AC7}" srcId="{E2756A20-75BB-43F3-BD97-CF83DC2B1591}" destId="{0A58E1C3-8043-4D06-B3F0-EB607E01CEA3}" srcOrd="4" destOrd="0" parTransId="{F8E346B3-22D0-4A6D-9128-EEB20C277D31}" sibTransId="{FDFEF38D-497D-47FC-8214-77E1F81CD984}"/>
    <dgm:cxn modelId="{D75792FA-2897-4887-82F2-874339D9A817}" type="presOf" srcId="{9F1B9E42-74FF-4C8B-93AA-67E8379C4BB8}" destId="{EC01044B-3725-4505-9883-69AC7B66A4A1}" srcOrd="0" destOrd="1" presId="urn:microsoft.com/office/officeart/2005/8/layout/vList4"/>
    <dgm:cxn modelId="{075331DE-5396-43EB-AD5A-C75E79F9C399}" type="presParOf" srcId="{81BB0D8E-902C-4B4C-B2AC-DCFE9F45337C}" destId="{DE6D9B3E-9232-48B9-B155-F127DD388DD0}" srcOrd="0" destOrd="0" presId="urn:microsoft.com/office/officeart/2005/8/layout/vList4"/>
    <dgm:cxn modelId="{0913BA14-45DE-4FAC-A4AE-7D83235A9FFD}" type="presParOf" srcId="{DE6D9B3E-9232-48B9-B155-F127DD388DD0}" destId="{54CBCDAF-85DE-4476-8DB2-2FD23D0204A1}" srcOrd="0" destOrd="0" presId="urn:microsoft.com/office/officeart/2005/8/layout/vList4"/>
    <dgm:cxn modelId="{BE480032-CA24-495C-A219-462D3A555F49}" type="presParOf" srcId="{DE6D9B3E-9232-48B9-B155-F127DD388DD0}" destId="{07135594-93CB-4EFA-A35C-4C650CB7FD38}" srcOrd="1" destOrd="0" presId="urn:microsoft.com/office/officeart/2005/8/layout/vList4"/>
    <dgm:cxn modelId="{6E23B963-AF18-4600-A902-0D76D7707EAE}" type="presParOf" srcId="{DE6D9B3E-9232-48B9-B155-F127DD388DD0}" destId="{725BAA8B-762E-4F87-BC91-D4CCB38DA105}" srcOrd="2" destOrd="0" presId="urn:microsoft.com/office/officeart/2005/8/layout/vList4"/>
    <dgm:cxn modelId="{F9B59509-8137-42E7-A122-713DE958AE61}" type="presParOf" srcId="{81BB0D8E-902C-4B4C-B2AC-DCFE9F45337C}" destId="{2DF94386-81DA-4650-AF6F-D9B6D68C58AA}" srcOrd="1" destOrd="0" presId="urn:microsoft.com/office/officeart/2005/8/layout/vList4"/>
    <dgm:cxn modelId="{57EF34CD-6A8C-48D9-9DE8-1AE1828AA9C1}" type="presParOf" srcId="{81BB0D8E-902C-4B4C-B2AC-DCFE9F45337C}" destId="{44DDC73B-AAF4-4E80-A36D-519D4D71C67C}" srcOrd="2" destOrd="0" presId="urn:microsoft.com/office/officeart/2005/8/layout/vList4"/>
    <dgm:cxn modelId="{4CEB21D9-E146-4395-A0A5-D452E92389F1}" type="presParOf" srcId="{44DDC73B-AAF4-4E80-A36D-519D4D71C67C}" destId="{A21B2D68-1916-449F-B3F9-9C71363EFC9A}" srcOrd="0" destOrd="0" presId="urn:microsoft.com/office/officeart/2005/8/layout/vList4"/>
    <dgm:cxn modelId="{94215DE9-1EE5-46D8-A894-1631D3F72B82}" type="presParOf" srcId="{44DDC73B-AAF4-4E80-A36D-519D4D71C67C}" destId="{67E5A9FF-6D57-4C71-B22F-E89DA984D429}" srcOrd="1" destOrd="0" presId="urn:microsoft.com/office/officeart/2005/8/layout/vList4"/>
    <dgm:cxn modelId="{ACE04825-E195-4334-9033-4C28AFF4056F}" type="presParOf" srcId="{44DDC73B-AAF4-4E80-A36D-519D4D71C67C}" destId="{01E2BF79-A6D7-4E7F-8164-60ED1A27109C}" srcOrd="2" destOrd="0" presId="urn:microsoft.com/office/officeart/2005/8/layout/vList4"/>
    <dgm:cxn modelId="{63772D34-164B-407E-99EC-524A91AFA05A}" type="presParOf" srcId="{81BB0D8E-902C-4B4C-B2AC-DCFE9F45337C}" destId="{90E1790E-7B0E-4AC0-B991-B51F5ED2C1E5}" srcOrd="3" destOrd="0" presId="urn:microsoft.com/office/officeart/2005/8/layout/vList4"/>
    <dgm:cxn modelId="{8EDA3E08-AFC0-4219-9FF6-288A75E2B4CA}" type="presParOf" srcId="{81BB0D8E-902C-4B4C-B2AC-DCFE9F45337C}" destId="{945A2000-7559-476D-923E-DC54EA743FFD}" srcOrd="4" destOrd="0" presId="urn:microsoft.com/office/officeart/2005/8/layout/vList4"/>
    <dgm:cxn modelId="{91B93917-88E4-438F-922F-51835AB6963E}" type="presParOf" srcId="{945A2000-7559-476D-923E-DC54EA743FFD}" destId="{EC01044B-3725-4505-9883-69AC7B66A4A1}" srcOrd="0" destOrd="0" presId="urn:microsoft.com/office/officeart/2005/8/layout/vList4"/>
    <dgm:cxn modelId="{56AB3936-39E4-4C58-9738-AB71CAB3B384}" type="presParOf" srcId="{945A2000-7559-476D-923E-DC54EA743FFD}" destId="{BE481B0E-BE93-41F3-AF47-51C9D354C9DD}" srcOrd="1" destOrd="0" presId="urn:microsoft.com/office/officeart/2005/8/layout/vList4"/>
    <dgm:cxn modelId="{C63FB958-FA79-4ACC-BF64-7ABF32C1C2B9}" type="presParOf" srcId="{945A2000-7559-476D-923E-DC54EA743FFD}" destId="{DD4D969C-D6C1-4A3C-B145-A6ADFF806CA2}" srcOrd="2" destOrd="0" presId="urn:microsoft.com/office/officeart/2005/8/layout/vList4"/>
    <dgm:cxn modelId="{B0C13C0D-CCCF-42B6-912F-14824FA4EB25}" type="presParOf" srcId="{81BB0D8E-902C-4B4C-B2AC-DCFE9F45337C}" destId="{0FC5F50E-34CA-4F6D-8EA5-BB7FEFAF973D}" srcOrd="5" destOrd="0" presId="urn:microsoft.com/office/officeart/2005/8/layout/vList4"/>
    <dgm:cxn modelId="{EC59ED46-BCE9-417E-8CD7-152A9EC451CB}" type="presParOf" srcId="{81BB0D8E-902C-4B4C-B2AC-DCFE9F45337C}" destId="{A5AA5621-765A-464E-8AFC-E57CD8939B99}" srcOrd="6" destOrd="0" presId="urn:microsoft.com/office/officeart/2005/8/layout/vList4"/>
    <dgm:cxn modelId="{FB173232-0C17-462C-AC18-51E16C2D9454}" type="presParOf" srcId="{A5AA5621-765A-464E-8AFC-E57CD8939B99}" destId="{830A7FA2-A456-493B-8FA4-5D4167BB24C2}" srcOrd="0" destOrd="0" presId="urn:microsoft.com/office/officeart/2005/8/layout/vList4"/>
    <dgm:cxn modelId="{27DA9804-ECB5-4383-A652-2E7FCA3BACF3}" type="presParOf" srcId="{A5AA5621-765A-464E-8AFC-E57CD8939B99}" destId="{41D7557A-3834-4E3C-A1F2-CE4D259E3BE9}" srcOrd="1" destOrd="0" presId="urn:microsoft.com/office/officeart/2005/8/layout/vList4"/>
    <dgm:cxn modelId="{07D8902F-00A2-4305-9855-DB4457CFD27B}" type="presParOf" srcId="{A5AA5621-765A-464E-8AFC-E57CD8939B99}" destId="{02995753-B3BC-47C0-8B3B-0691A0D9EE9D}" srcOrd="2" destOrd="0" presId="urn:microsoft.com/office/officeart/2005/8/layout/vList4"/>
    <dgm:cxn modelId="{1E7274E9-3BAF-40DD-88C0-A1611F6C43DC}" type="presParOf" srcId="{81BB0D8E-902C-4B4C-B2AC-DCFE9F45337C}" destId="{B80DFBB9-6F78-4596-B7BB-9029C2D07F93}" srcOrd="7" destOrd="0" presId="urn:microsoft.com/office/officeart/2005/8/layout/vList4"/>
    <dgm:cxn modelId="{31511373-1B87-4367-B811-9FB4883B19F1}" type="presParOf" srcId="{81BB0D8E-902C-4B4C-B2AC-DCFE9F45337C}" destId="{CAC60B93-90B4-4755-9B13-54AF53464D6E}" srcOrd="8" destOrd="0" presId="urn:microsoft.com/office/officeart/2005/8/layout/vList4"/>
    <dgm:cxn modelId="{668D9FF2-7F8D-4E97-BA9B-7867FAEC729D}" type="presParOf" srcId="{CAC60B93-90B4-4755-9B13-54AF53464D6E}" destId="{463E5C89-85EF-40C2-AA58-6F1684FF4100}" srcOrd="0" destOrd="0" presId="urn:microsoft.com/office/officeart/2005/8/layout/vList4"/>
    <dgm:cxn modelId="{E6A67836-21A2-48FC-85D8-B51E18FAA7E2}" type="presParOf" srcId="{CAC60B93-90B4-4755-9B13-54AF53464D6E}" destId="{FE3E9036-0BA5-497B-B850-5E7CA2C560F9}" srcOrd="1" destOrd="0" presId="urn:microsoft.com/office/officeart/2005/8/layout/vList4"/>
    <dgm:cxn modelId="{CE9EF07C-9266-4383-BD2D-F52602A2D6E2}" type="presParOf" srcId="{CAC60B93-90B4-4755-9B13-54AF53464D6E}" destId="{68A22402-7CD0-42BB-9A4C-10E4888C8F1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756A20-75BB-43F3-BD97-CF83DC2B1591}" type="doc">
      <dgm:prSet loTypeId="urn:microsoft.com/office/officeart/2005/8/layout/vList4" loCatId="list" qsTypeId="urn:microsoft.com/office/officeart/2005/8/quickstyle/simple1" qsCatId="simple" csTypeId="urn:microsoft.com/office/officeart/2005/8/colors/accent4_2" csCatId="accent4" phldr="1"/>
      <dgm:spPr/>
      <dgm:t>
        <a:bodyPr/>
        <a:lstStyle/>
        <a:p>
          <a:endParaRPr lang="en-GB"/>
        </a:p>
      </dgm:t>
    </dgm:pt>
    <dgm:pt modelId="{FF9BA5F7-03F0-4E5D-B18A-DB63EDE739A8}">
      <dgm:prSet phldrT="[Text]" custT="1"/>
      <dgm:spPr>
        <a:solidFill>
          <a:schemeClr val="accent6">
            <a:lumMod val="75000"/>
          </a:schemeClr>
        </a:solidFill>
        <a:ln>
          <a:solidFill>
            <a:schemeClr val="accent6">
              <a:lumMod val="75000"/>
            </a:schemeClr>
          </a:solidFill>
        </a:ln>
      </dgm:spPr>
      <dgm:t>
        <a:bodyPr/>
        <a:lstStyle/>
        <a:p>
          <a:r>
            <a:rPr lang="en-GB" sz="1600" dirty="0"/>
            <a:t>Second Homes</a:t>
          </a:r>
        </a:p>
        <a:p>
          <a:r>
            <a:rPr lang="en-GB" sz="1600" b="0" i="0" u="none" dirty="0"/>
            <a:t>£1,212,000		</a:t>
          </a:r>
          <a:endParaRPr lang="en-GB" sz="1600" dirty="0"/>
        </a:p>
      </dgm:t>
    </dgm:pt>
    <dgm:pt modelId="{36D60A10-2957-489B-91D8-B94BA8180927}" type="parTrans" cxnId="{62762DA7-79B2-4E7A-8AE8-F8B02878CD8A}">
      <dgm:prSet/>
      <dgm:spPr/>
      <dgm:t>
        <a:bodyPr/>
        <a:lstStyle/>
        <a:p>
          <a:endParaRPr lang="en-GB"/>
        </a:p>
      </dgm:t>
    </dgm:pt>
    <dgm:pt modelId="{AA1EA02A-8BDF-41D6-B432-14A6962E5088}" type="sibTrans" cxnId="{62762DA7-79B2-4E7A-8AE8-F8B02878CD8A}">
      <dgm:prSet/>
      <dgm:spPr/>
      <dgm:t>
        <a:bodyPr/>
        <a:lstStyle/>
        <a:p>
          <a:endParaRPr lang="en-GB"/>
        </a:p>
      </dgm:t>
    </dgm:pt>
    <dgm:pt modelId="{92AC7E8E-FE18-4BFE-9C49-AF059B947B17}">
      <dgm:prSet phldrT="[Text]" custT="1"/>
      <dgm:spPr>
        <a:solidFill>
          <a:schemeClr val="accent6">
            <a:lumMod val="75000"/>
          </a:schemeClr>
        </a:solidFill>
        <a:ln>
          <a:solidFill>
            <a:schemeClr val="accent6">
              <a:lumMod val="75000"/>
            </a:schemeClr>
          </a:solidFill>
        </a:ln>
      </dgm:spPr>
      <dgm:t>
        <a:bodyPr/>
        <a:lstStyle/>
        <a:p>
          <a:r>
            <a:rPr lang="en-GB" sz="1600" dirty="0"/>
            <a:t>Boats</a:t>
          </a:r>
        </a:p>
        <a:p>
          <a:r>
            <a:rPr lang="en-GB" sz="1600" b="0" i="0" u="none" dirty="0"/>
            <a:t>£2,785,000</a:t>
          </a:r>
          <a:endParaRPr lang="en-GB" sz="1600" dirty="0"/>
        </a:p>
      </dgm:t>
    </dgm:pt>
    <dgm:pt modelId="{1E081BF9-2386-427C-BFF4-4F0626AD0397}" type="parTrans" cxnId="{2EFD0475-C68F-4ABE-99F1-E33781C13EBA}">
      <dgm:prSet/>
      <dgm:spPr/>
      <dgm:t>
        <a:bodyPr/>
        <a:lstStyle/>
        <a:p>
          <a:endParaRPr lang="en-GB"/>
        </a:p>
      </dgm:t>
    </dgm:pt>
    <dgm:pt modelId="{3C93B4C8-3DD6-4F76-AA34-DB900A516852}" type="sibTrans" cxnId="{2EFD0475-C68F-4ABE-99F1-E33781C13EBA}">
      <dgm:prSet/>
      <dgm:spPr/>
      <dgm:t>
        <a:bodyPr/>
        <a:lstStyle/>
        <a:p>
          <a:endParaRPr lang="en-GB"/>
        </a:p>
      </dgm:t>
    </dgm:pt>
    <dgm:pt modelId="{52852C69-A92A-426A-9A76-5BD2D6000253}">
      <dgm:prSet phldrT="[Text]" custT="1"/>
      <dgm:spPr>
        <a:solidFill>
          <a:schemeClr val="accent6">
            <a:lumMod val="75000"/>
          </a:schemeClr>
        </a:solidFill>
        <a:ln>
          <a:solidFill>
            <a:schemeClr val="accent6">
              <a:lumMod val="75000"/>
            </a:schemeClr>
          </a:solidFill>
        </a:ln>
      </dgm:spPr>
      <dgm:t>
        <a:bodyPr/>
        <a:lstStyle/>
        <a:p>
          <a:r>
            <a:rPr lang="en-GB" sz="1600" dirty="0"/>
            <a:t>Visiting friends and relatives (non-visitor spend)</a:t>
          </a:r>
        </a:p>
        <a:p>
          <a:r>
            <a:rPr lang="en-GB" sz="1600" b="0" i="0" u="none" dirty="0"/>
            <a:t>£9,042,000</a:t>
          </a:r>
          <a:endParaRPr lang="en-GB" sz="1600" dirty="0"/>
        </a:p>
      </dgm:t>
    </dgm:pt>
    <dgm:pt modelId="{EA5FE6BF-9CD4-486B-B88B-C575A2EB35AD}" type="parTrans" cxnId="{935D591B-C7BC-49FC-A1A4-641C32075EFF}">
      <dgm:prSet/>
      <dgm:spPr/>
      <dgm:t>
        <a:bodyPr/>
        <a:lstStyle/>
        <a:p>
          <a:endParaRPr lang="en-GB"/>
        </a:p>
      </dgm:t>
    </dgm:pt>
    <dgm:pt modelId="{D0EF8065-0784-4108-8732-C645597E9DC7}" type="sibTrans" cxnId="{935D591B-C7BC-49FC-A1A4-641C32075EFF}">
      <dgm:prSet/>
      <dgm:spPr/>
      <dgm:t>
        <a:bodyPr/>
        <a:lstStyle/>
        <a:p>
          <a:endParaRPr lang="en-GB"/>
        </a:p>
      </dgm:t>
    </dgm:pt>
    <dgm:pt modelId="{81BB0D8E-902C-4B4C-B2AC-DCFE9F45337C}" type="pres">
      <dgm:prSet presAssocID="{E2756A20-75BB-43F3-BD97-CF83DC2B1591}" presName="linear" presStyleCnt="0">
        <dgm:presLayoutVars>
          <dgm:dir/>
          <dgm:resizeHandles val="exact"/>
        </dgm:presLayoutVars>
      </dgm:prSet>
      <dgm:spPr/>
    </dgm:pt>
    <dgm:pt modelId="{DE6D9B3E-9232-48B9-B155-F127DD388DD0}" type="pres">
      <dgm:prSet presAssocID="{FF9BA5F7-03F0-4E5D-B18A-DB63EDE739A8}" presName="comp" presStyleCnt="0"/>
      <dgm:spPr/>
    </dgm:pt>
    <dgm:pt modelId="{54CBCDAF-85DE-4476-8DB2-2FD23D0204A1}" type="pres">
      <dgm:prSet presAssocID="{FF9BA5F7-03F0-4E5D-B18A-DB63EDE739A8}" presName="box" presStyleLbl="node1" presStyleIdx="0" presStyleCnt="3"/>
      <dgm:spPr/>
    </dgm:pt>
    <dgm:pt modelId="{07135594-93CB-4EFA-A35C-4C650CB7FD38}" type="pres">
      <dgm:prSet presAssocID="{FF9BA5F7-03F0-4E5D-B18A-DB63EDE739A8}"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dgm:spPr>
    </dgm:pt>
    <dgm:pt modelId="{725BAA8B-762E-4F87-BC91-D4CCB38DA105}" type="pres">
      <dgm:prSet presAssocID="{FF9BA5F7-03F0-4E5D-B18A-DB63EDE739A8}" presName="text" presStyleLbl="node1" presStyleIdx="0" presStyleCnt="3">
        <dgm:presLayoutVars>
          <dgm:bulletEnabled val="1"/>
        </dgm:presLayoutVars>
      </dgm:prSet>
      <dgm:spPr/>
    </dgm:pt>
    <dgm:pt modelId="{2DF94386-81DA-4650-AF6F-D9B6D68C58AA}" type="pres">
      <dgm:prSet presAssocID="{AA1EA02A-8BDF-41D6-B432-14A6962E5088}" presName="spacer" presStyleCnt="0"/>
      <dgm:spPr/>
    </dgm:pt>
    <dgm:pt modelId="{44DDC73B-AAF4-4E80-A36D-519D4D71C67C}" type="pres">
      <dgm:prSet presAssocID="{92AC7E8E-FE18-4BFE-9C49-AF059B947B17}" presName="comp" presStyleCnt="0"/>
      <dgm:spPr/>
    </dgm:pt>
    <dgm:pt modelId="{A21B2D68-1916-449F-B3F9-9C71363EFC9A}" type="pres">
      <dgm:prSet presAssocID="{92AC7E8E-FE18-4BFE-9C49-AF059B947B17}" presName="box" presStyleLbl="node1" presStyleIdx="1" presStyleCnt="3"/>
      <dgm:spPr/>
    </dgm:pt>
    <dgm:pt modelId="{67E5A9FF-6D57-4C71-B22F-E89DA984D429}" type="pres">
      <dgm:prSet presAssocID="{92AC7E8E-FE18-4BFE-9C49-AF059B947B17}" presName="img" presStyleLbl="fgImgPlace1" presStyleIdx="1" presStyleCnt="3"/>
      <dgm:spPr>
        <a:blipFill rotWithShape="1">
          <a:blip xmlns:r="http://schemas.openxmlformats.org/officeDocument/2006/relationships" r:embed="rId2"/>
          <a:stretch>
            <a:fillRect/>
          </a:stretch>
        </a:blipFill>
      </dgm:spPr>
    </dgm:pt>
    <dgm:pt modelId="{01E2BF79-A6D7-4E7F-8164-60ED1A27109C}" type="pres">
      <dgm:prSet presAssocID="{92AC7E8E-FE18-4BFE-9C49-AF059B947B17}" presName="text" presStyleLbl="node1" presStyleIdx="1" presStyleCnt="3">
        <dgm:presLayoutVars>
          <dgm:bulletEnabled val="1"/>
        </dgm:presLayoutVars>
      </dgm:prSet>
      <dgm:spPr/>
    </dgm:pt>
    <dgm:pt modelId="{90E1790E-7B0E-4AC0-B991-B51F5ED2C1E5}" type="pres">
      <dgm:prSet presAssocID="{3C93B4C8-3DD6-4F76-AA34-DB900A516852}" presName="spacer" presStyleCnt="0"/>
      <dgm:spPr/>
    </dgm:pt>
    <dgm:pt modelId="{945A2000-7559-476D-923E-DC54EA743FFD}" type="pres">
      <dgm:prSet presAssocID="{52852C69-A92A-426A-9A76-5BD2D6000253}" presName="comp" presStyleCnt="0"/>
      <dgm:spPr/>
    </dgm:pt>
    <dgm:pt modelId="{EC01044B-3725-4505-9883-69AC7B66A4A1}" type="pres">
      <dgm:prSet presAssocID="{52852C69-A92A-426A-9A76-5BD2D6000253}" presName="box" presStyleLbl="node1" presStyleIdx="2" presStyleCnt="3"/>
      <dgm:spPr/>
    </dgm:pt>
    <dgm:pt modelId="{BE481B0E-BE93-41F3-AF47-51C9D354C9DD}" type="pres">
      <dgm:prSet presAssocID="{52852C69-A92A-426A-9A76-5BD2D6000253}"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dgm:spPr>
    </dgm:pt>
    <dgm:pt modelId="{DD4D969C-D6C1-4A3C-B145-A6ADFF806CA2}" type="pres">
      <dgm:prSet presAssocID="{52852C69-A92A-426A-9A76-5BD2D6000253}" presName="text" presStyleLbl="node1" presStyleIdx="2" presStyleCnt="3">
        <dgm:presLayoutVars>
          <dgm:bulletEnabled val="1"/>
        </dgm:presLayoutVars>
      </dgm:prSet>
      <dgm:spPr/>
    </dgm:pt>
  </dgm:ptLst>
  <dgm:cxnLst>
    <dgm:cxn modelId="{935D591B-C7BC-49FC-A1A4-641C32075EFF}" srcId="{E2756A20-75BB-43F3-BD97-CF83DC2B1591}" destId="{52852C69-A92A-426A-9A76-5BD2D6000253}" srcOrd="2" destOrd="0" parTransId="{EA5FE6BF-9CD4-486B-B88B-C575A2EB35AD}" sibTransId="{D0EF8065-0784-4108-8732-C645597E9DC7}"/>
    <dgm:cxn modelId="{18BDF761-3DC4-434D-B567-ED3280CF103A}" type="presOf" srcId="{52852C69-A92A-426A-9A76-5BD2D6000253}" destId="{DD4D969C-D6C1-4A3C-B145-A6ADFF806CA2}" srcOrd="1" destOrd="0" presId="urn:microsoft.com/office/officeart/2005/8/layout/vList4"/>
    <dgm:cxn modelId="{C3E1CB4C-3AC5-4916-8F24-9A6E422B5AF9}" type="presOf" srcId="{92AC7E8E-FE18-4BFE-9C49-AF059B947B17}" destId="{A21B2D68-1916-449F-B3F9-9C71363EFC9A}" srcOrd="0" destOrd="0" presId="urn:microsoft.com/office/officeart/2005/8/layout/vList4"/>
    <dgm:cxn modelId="{2EFD0475-C68F-4ABE-99F1-E33781C13EBA}" srcId="{E2756A20-75BB-43F3-BD97-CF83DC2B1591}" destId="{92AC7E8E-FE18-4BFE-9C49-AF059B947B17}" srcOrd="1" destOrd="0" parTransId="{1E081BF9-2386-427C-BFF4-4F0626AD0397}" sibTransId="{3C93B4C8-3DD6-4F76-AA34-DB900A516852}"/>
    <dgm:cxn modelId="{C3A86C80-1927-46DF-B92D-3DC7900414AE}" type="presOf" srcId="{E2756A20-75BB-43F3-BD97-CF83DC2B1591}" destId="{81BB0D8E-902C-4B4C-B2AC-DCFE9F45337C}" srcOrd="0" destOrd="0" presId="urn:microsoft.com/office/officeart/2005/8/layout/vList4"/>
    <dgm:cxn modelId="{8F47BA8D-CF13-4ABF-A068-AE5E5ABA9BE1}" type="presOf" srcId="{FF9BA5F7-03F0-4E5D-B18A-DB63EDE739A8}" destId="{725BAA8B-762E-4F87-BC91-D4CCB38DA105}" srcOrd="1" destOrd="0" presId="urn:microsoft.com/office/officeart/2005/8/layout/vList4"/>
    <dgm:cxn modelId="{4BAEA090-F447-4A04-8BBE-16124CBD056C}" type="presOf" srcId="{FF9BA5F7-03F0-4E5D-B18A-DB63EDE739A8}" destId="{54CBCDAF-85DE-4476-8DB2-2FD23D0204A1}" srcOrd="0" destOrd="0" presId="urn:microsoft.com/office/officeart/2005/8/layout/vList4"/>
    <dgm:cxn modelId="{62762DA7-79B2-4E7A-8AE8-F8B02878CD8A}" srcId="{E2756A20-75BB-43F3-BD97-CF83DC2B1591}" destId="{FF9BA5F7-03F0-4E5D-B18A-DB63EDE739A8}" srcOrd="0" destOrd="0" parTransId="{36D60A10-2957-489B-91D8-B94BA8180927}" sibTransId="{AA1EA02A-8BDF-41D6-B432-14A6962E5088}"/>
    <dgm:cxn modelId="{FA355BB8-B3A9-4EA0-8A2E-06511F2AE973}" type="presOf" srcId="{92AC7E8E-FE18-4BFE-9C49-AF059B947B17}" destId="{01E2BF79-A6D7-4E7F-8164-60ED1A27109C}" srcOrd="1" destOrd="0" presId="urn:microsoft.com/office/officeart/2005/8/layout/vList4"/>
    <dgm:cxn modelId="{46AE43E2-6C4B-4F16-BE69-5CB4B53B7A94}" type="presOf" srcId="{52852C69-A92A-426A-9A76-5BD2D6000253}" destId="{EC01044B-3725-4505-9883-69AC7B66A4A1}" srcOrd="0" destOrd="0" presId="urn:microsoft.com/office/officeart/2005/8/layout/vList4"/>
    <dgm:cxn modelId="{4C7A12B3-7671-4E0B-9280-AD3995BFC2A5}" type="presParOf" srcId="{81BB0D8E-902C-4B4C-B2AC-DCFE9F45337C}" destId="{DE6D9B3E-9232-48B9-B155-F127DD388DD0}" srcOrd="0" destOrd="0" presId="urn:microsoft.com/office/officeart/2005/8/layout/vList4"/>
    <dgm:cxn modelId="{C02D869B-372B-4ACD-9B85-E8925906BE1A}" type="presParOf" srcId="{DE6D9B3E-9232-48B9-B155-F127DD388DD0}" destId="{54CBCDAF-85DE-4476-8DB2-2FD23D0204A1}" srcOrd="0" destOrd="0" presId="urn:microsoft.com/office/officeart/2005/8/layout/vList4"/>
    <dgm:cxn modelId="{D7C459CF-FACA-4FE5-A520-F93FCAF8E80F}" type="presParOf" srcId="{DE6D9B3E-9232-48B9-B155-F127DD388DD0}" destId="{07135594-93CB-4EFA-A35C-4C650CB7FD38}" srcOrd="1" destOrd="0" presId="urn:microsoft.com/office/officeart/2005/8/layout/vList4"/>
    <dgm:cxn modelId="{3DBBE716-A884-4B76-AA13-B92C755CBAF3}" type="presParOf" srcId="{DE6D9B3E-9232-48B9-B155-F127DD388DD0}" destId="{725BAA8B-762E-4F87-BC91-D4CCB38DA105}" srcOrd="2" destOrd="0" presId="urn:microsoft.com/office/officeart/2005/8/layout/vList4"/>
    <dgm:cxn modelId="{9F85FA05-EFF1-45FF-9105-2C15D14442FB}" type="presParOf" srcId="{81BB0D8E-902C-4B4C-B2AC-DCFE9F45337C}" destId="{2DF94386-81DA-4650-AF6F-D9B6D68C58AA}" srcOrd="1" destOrd="0" presId="urn:microsoft.com/office/officeart/2005/8/layout/vList4"/>
    <dgm:cxn modelId="{237C563E-FDA5-4E46-B53E-CBCD981B8B87}" type="presParOf" srcId="{81BB0D8E-902C-4B4C-B2AC-DCFE9F45337C}" destId="{44DDC73B-AAF4-4E80-A36D-519D4D71C67C}" srcOrd="2" destOrd="0" presId="urn:microsoft.com/office/officeart/2005/8/layout/vList4"/>
    <dgm:cxn modelId="{EBDFC7D4-1BAD-49B8-8B43-23E7F29EDE6E}" type="presParOf" srcId="{44DDC73B-AAF4-4E80-A36D-519D4D71C67C}" destId="{A21B2D68-1916-449F-B3F9-9C71363EFC9A}" srcOrd="0" destOrd="0" presId="urn:microsoft.com/office/officeart/2005/8/layout/vList4"/>
    <dgm:cxn modelId="{C8B90C2D-B235-4D3D-A284-46AB82168BCD}" type="presParOf" srcId="{44DDC73B-AAF4-4E80-A36D-519D4D71C67C}" destId="{67E5A9FF-6D57-4C71-B22F-E89DA984D429}" srcOrd="1" destOrd="0" presId="urn:microsoft.com/office/officeart/2005/8/layout/vList4"/>
    <dgm:cxn modelId="{5A337BE9-CD57-4E94-8BFE-73A10CCDEA2D}" type="presParOf" srcId="{44DDC73B-AAF4-4E80-A36D-519D4D71C67C}" destId="{01E2BF79-A6D7-4E7F-8164-60ED1A27109C}" srcOrd="2" destOrd="0" presId="urn:microsoft.com/office/officeart/2005/8/layout/vList4"/>
    <dgm:cxn modelId="{11E00CCE-26D7-421D-9E98-EF5F18D02A51}" type="presParOf" srcId="{81BB0D8E-902C-4B4C-B2AC-DCFE9F45337C}" destId="{90E1790E-7B0E-4AC0-B991-B51F5ED2C1E5}" srcOrd="3" destOrd="0" presId="urn:microsoft.com/office/officeart/2005/8/layout/vList4"/>
    <dgm:cxn modelId="{E3F9CA4B-C731-4536-8135-259339E8E91B}" type="presParOf" srcId="{81BB0D8E-902C-4B4C-B2AC-DCFE9F45337C}" destId="{945A2000-7559-476D-923E-DC54EA743FFD}" srcOrd="4" destOrd="0" presId="urn:microsoft.com/office/officeart/2005/8/layout/vList4"/>
    <dgm:cxn modelId="{2B04EB11-09EA-4080-8311-7776E42789DF}" type="presParOf" srcId="{945A2000-7559-476D-923E-DC54EA743FFD}" destId="{EC01044B-3725-4505-9883-69AC7B66A4A1}" srcOrd="0" destOrd="0" presId="urn:microsoft.com/office/officeart/2005/8/layout/vList4"/>
    <dgm:cxn modelId="{DD7C1B03-2966-4D0E-B182-EFE32D3035BB}" type="presParOf" srcId="{945A2000-7559-476D-923E-DC54EA743FFD}" destId="{BE481B0E-BE93-41F3-AF47-51C9D354C9DD}" srcOrd="1" destOrd="0" presId="urn:microsoft.com/office/officeart/2005/8/layout/vList4"/>
    <dgm:cxn modelId="{06B6284A-58CF-49E8-9162-3883EC82E3C6}" type="presParOf" srcId="{945A2000-7559-476D-923E-DC54EA743FFD}" destId="{DD4D969C-D6C1-4A3C-B145-A6ADFF806CA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D14C17-52C8-4328-B289-272D1230E949}" type="doc">
      <dgm:prSet loTypeId="urn:microsoft.com/office/officeart/2005/8/layout/hProcess9" loCatId="process" qsTypeId="urn:microsoft.com/office/officeart/2005/8/quickstyle/simple1" qsCatId="simple" csTypeId="urn:microsoft.com/office/officeart/2005/8/colors/accent4_2" csCatId="accent4" phldr="1"/>
      <dgm:spPr/>
      <dgm:t>
        <a:bodyPr/>
        <a:lstStyle/>
        <a:p>
          <a:endParaRPr lang="en-GB"/>
        </a:p>
      </dgm:t>
    </dgm:pt>
    <dgm:pt modelId="{3428ECEB-4622-46FD-92FC-AC44B9AA4B78}">
      <dgm:prSet phldrT="[Text]" custT="1"/>
      <dgm:spPr>
        <a:solidFill>
          <a:schemeClr val="accent6">
            <a:lumMod val="75000"/>
          </a:schemeClr>
        </a:solidFill>
      </dgm:spPr>
      <dgm:t>
        <a:bodyPr/>
        <a:lstStyle/>
        <a:p>
          <a:endParaRPr lang="en-GB" sz="1200" dirty="0"/>
        </a:p>
        <a:p>
          <a:r>
            <a:rPr lang="en-GB" sz="1200" dirty="0"/>
            <a:t>Direct </a:t>
          </a:r>
        </a:p>
        <a:p>
          <a:r>
            <a:rPr lang="en-GB" sz="1200" dirty="0"/>
            <a:t>5,409</a:t>
          </a:r>
        </a:p>
        <a:p>
          <a:endParaRPr lang="en-GB" sz="700" dirty="0"/>
        </a:p>
      </dgm:t>
    </dgm:pt>
    <dgm:pt modelId="{254C3B31-A0FC-46E2-A220-C922FF5D445F}" type="parTrans" cxnId="{6590C916-ABA6-4644-AA4A-4C0DB169B3DA}">
      <dgm:prSet/>
      <dgm:spPr/>
      <dgm:t>
        <a:bodyPr/>
        <a:lstStyle/>
        <a:p>
          <a:endParaRPr lang="en-GB"/>
        </a:p>
      </dgm:t>
    </dgm:pt>
    <dgm:pt modelId="{2019A81D-4E86-4BF4-95C0-CA185DA60EFC}" type="sibTrans" cxnId="{6590C916-ABA6-4644-AA4A-4C0DB169B3DA}">
      <dgm:prSet/>
      <dgm:spPr/>
      <dgm:t>
        <a:bodyPr/>
        <a:lstStyle/>
        <a:p>
          <a:endParaRPr lang="en-GB"/>
        </a:p>
      </dgm:t>
    </dgm:pt>
    <dgm:pt modelId="{44B35E83-05AB-4685-8278-C6F377F604A0}">
      <dgm:prSet phldrT="[Text]" custT="1"/>
      <dgm:spPr>
        <a:solidFill>
          <a:schemeClr val="accent6">
            <a:lumMod val="75000"/>
          </a:schemeClr>
        </a:solidFill>
      </dgm:spPr>
      <dgm:t>
        <a:bodyPr/>
        <a:lstStyle/>
        <a:p>
          <a:r>
            <a:rPr lang="en-GB" sz="1200" dirty="0"/>
            <a:t>Indirect </a:t>
          </a:r>
        </a:p>
        <a:p>
          <a:r>
            <a:rPr lang="en-GB" sz="1200" dirty="0"/>
            <a:t>1,597</a:t>
          </a:r>
        </a:p>
      </dgm:t>
    </dgm:pt>
    <dgm:pt modelId="{F90C2334-DD72-4AEA-B5F2-52307BAB675B}" type="parTrans" cxnId="{ECA3F3DB-505B-41EC-8625-E98DEE42ADFD}">
      <dgm:prSet/>
      <dgm:spPr/>
      <dgm:t>
        <a:bodyPr/>
        <a:lstStyle/>
        <a:p>
          <a:endParaRPr lang="en-GB"/>
        </a:p>
      </dgm:t>
    </dgm:pt>
    <dgm:pt modelId="{68F34E23-AEE5-4AE5-9E79-398AE99A6ED7}" type="sibTrans" cxnId="{ECA3F3DB-505B-41EC-8625-E98DEE42ADFD}">
      <dgm:prSet/>
      <dgm:spPr/>
      <dgm:t>
        <a:bodyPr/>
        <a:lstStyle/>
        <a:p>
          <a:endParaRPr lang="en-GB"/>
        </a:p>
      </dgm:t>
    </dgm:pt>
    <dgm:pt modelId="{D2B093C4-8F4F-498D-BB2B-346467F08024}">
      <dgm:prSet phldrT="[Text]" custT="1"/>
      <dgm:spPr>
        <a:solidFill>
          <a:schemeClr val="accent6">
            <a:lumMod val="75000"/>
          </a:schemeClr>
        </a:solidFill>
      </dgm:spPr>
      <dgm:t>
        <a:bodyPr/>
        <a:lstStyle/>
        <a:p>
          <a:r>
            <a:rPr lang="en-GB" sz="1200" dirty="0"/>
            <a:t>Induced </a:t>
          </a:r>
        </a:p>
        <a:p>
          <a:r>
            <a:rPr lang="en-GB" sz="1200" dirty="0"/>
            <a:t>583</a:t>
          </a:r>
        </a:p>
      </dgm:t>
    </dgm:pt>
    <dgm:pt modelId="{8EAB161A-3583-4C8E-9B13-D0EB6A54DCBC}" type="parTrans" cxnId="{6A82611A-15C5-4E2A-BBCF-D6C245115F52}">
      <dgm:prSet/>
      <dgm:spPr/>
      <dgm:t>
        <a:bodyPr/>
        <a:lstStyle/>
        <a:p>
          <a:endParaRPr lang="en-GB"/>
        </a:p>
      </dgm:t>
    </dgm:pt>
    <dgm:pt modelId="{456A1E9D-2E0E-4F33-9AD2-FF64DFEA5B76}" type="sibTrans" cxnId="{6A82611A-15C5-4E2A-BBCF-D6C245115F52}">
      <dgm:prSet/>
      <dgm:spPr/>
      <dgm:t>
        <a:bodyPr/>
        <a:lstStyle/>
        <a:p>
          <a:endParaRPr lang="en-GB"/>
        </a:p>
      </dgm:t>
    </dgm:pt>
    <dgm:pt modelId="{B97D81C3-65DD-4859-92F6-3ED6C79EEAD1}">
      <dgm:prSet custT="1"/>
      <dgm:spPr>
        <a:solidFill>
          <a:schemeClr val="accent6">
            <a:lumMod val="75000"/>
          </a:schemeClr>
        </a:solidFill>
      </dgm:spPr>
      <dgm:t>
        <a:bodyPr/>
        <a:lstStyle/>
        <a:p>
          <a:r>
            <a:rPr lang="en-GB" sz="1200" dirty="0"/>
            <a:t>Total </a:t>
          </a:r>
        </a:p>
        <a:p>
          <a:r>
            <a:rPr lang="en-GB" sz="1200" dirty="0"/>
            <a:t>7,589</a:t>
          </a:r>
        </a:p>
      </dgm:t>
    </dgm:pt>
    <dgm:pt modelId="{36C78377-4267-4800-A454-CFC326E44368}" type="parTrans" cxnId="{DAFAB682-4166-40DA-B8BF-C7453EEDD77C}">
      <dgm:prSet/>
      <dgm:spPr/>
      <dgm:t>
        <a:bodyPr/>
        <a:lstStyle/>
        <a:p>
          <a:endParaRPr lang="en-GB"/>
        </a:p>
      </dgm:t>
    </dgm:pt>
    <dgm:pt modelId="{18C6CB52-D95C-47C1-A88B-03541011BF5C}" type="sibTrans" cxnId="{DAFAB682-4166-40DA-B8BF-C7453EEDD77C}">
      <dgm:prSet/>
      <dgm:spPr/>
      <dgm:t>
        <a:bodyPr/>
        <a:lstStyle/>
        <a:p>
          <a:endParaRPr lang="en-GB"/>
        </a:p>
      </dgm:t>
    </dgm:pt>
    <dgm:pt modelId="{6E531C1E-E198-4220-95B8-220714C278F9}" type="pres">
      <dgm:prSet presAssocID="{A1D14C17-52C8-4328-B289-272D1230E949}" presName="CompostProcess" presStyleCnt="0">
        <dgm:presLayoutVars>
          <dgm:dir/>
          <dgm:resizeHandles val="exact"/>
        </dgm:presLayoutVars>
      </dgm:prSet>
      <dgm:spPr/>
    </dgm:pt>
    <dgm:pt modelId="{AAE77F5B-8ACF-4C1C-B901-68E9D416105C}" type="pres">
      <dgm:prSet presAssocID="{A1D14C17-52C8-4328-B289-272D1230E949}" presName="arrow" presStyleLbl="bgShp" presStyleIdx="0" presStyleCnt="1"/>
      <dgm:spPr>
        <a:solidFill>
          <a:schemeClr val="tx2">
            <a:lumMod val="60000"/>
            <a:lumOff val="40000"/>
          </a:schemeClr>
        </a:solidFill>
      </dgm:spPr>
    </dgm:pt>
    <dgm:pt modelId="{6F9C4B2C-809A-4FE4-83B4-CAD0E72D1C3B}" type="pres">
      <dgm:prSet presAssocID="{A1D14C17-52C8-4328-B289-272D1230E949}" presName="linearProcess" presStyleCnt="0"/>
      <dgm:spPr/>
    </dgm:pt>
    <dgm:pt modelId="{A8C86B64-AF93-4804-A74E-CEC2A703E71D}" type="pres">
      <dgm:prSet presAssocID="{3428ECEB-4622-46FD-92FC-AC44B9AA4B78}" presName="textNode" presStyleLbl="node1" presStyleIdx="0" presStyleCnt="4">
        <dgm:presLayoutVars>
          <dgm:bulletEnabled val="1"/>
        </dgm:presLayoutVars>
      </dgm:prSet>
      <dgm:spPr/>
    </dgm:pt>
    <dgm:pt modelId="{B90251CF-BEFF-4B68-9070-1F0ACE91A51F}" type="pres">
      <dgm:prSet presAssocID="{2019A81D-4E86-4BF4-95C0-CA185DA60EFC}" presName="sibTrans" presStyleCnt="0"/>
      <dgm:spPr/>
    </dgm:pt>
    <dgm:pt modelId="{58BE4C59-F161-4C18-B150-AE47E3E23776}" type="pres">
      <dgm:prSet presAssocID="{44B35E83-05AB-4685-8278-C6F377F604A0}" presName="textNode" presStyleLbl="node1" presStyleIdx="1" presStyleCnt="4">
        <dgm:presLayoutVars>
          <dgm:bulletEnabled val="1"/>
        </dgm:presLayoutVars>
      </dgm:prSet>
      <dgm:spPr/>
    </dgm:pt>
    <dgm:pt modelId="{8DB0EADB-11F6-41F9-BC28-8CEA2E180341}" type="pres">
      <dgm:prSet presAssocID="{68F34E23-AEE5-4AE5-9E79-398AE99A6ED7}" presName="sibTrans" presStyleCnt="0"/>
      <dgm:spPr/>
    </dgm:pt>
    <dgm:pt modelId="{4920BF9A-2356-4A2A-A1B0-0ABDD7D4769A}" type="pres">
      <dgm:prSet presAssocID="{D2B093C4-8F4F-498D-BB2B-346467F08024}" presName="textNode" presStyleLbl="node1" presStyleIdx="2" presStyleCnt="4">
        <dgm:presLayoutVars>
          <dgm:bulletEnabled val="1"/>
        </dgm:presLayoutVars>
      </dgm:prSet>
      <dgm:spPr/>
    </dgm:pt>
    <dgm:pt modelId="{F289B919-DC8F-4C99-92E7-2C7A4AD36DA4}" type="pres">
      <dgm:prSet presAssocID="{456A1E9D-2E0E-4F33-9AD2-FF64DFEA5B76}" presName="sibTrans" presStyleCnt="0"/>
      <dgm:spPr/>
    </dgm:pt>
    <dgm:pt modelId="{CCCC0AF4-B4CA-4E48-9746-42C4F08F1C14}" type="pres">
      <dgm:prSet presAssocID="{B97D81C3-65DD-4859-92F6-3ED6C79EEAD1}" presName="textNode" presStyleLbl="node1" presStyleIdx="3" presStyleCnt="4">
        <dgm:presLayoutVars>
          <dgm:bulletEnabled val="1"/>
        </dgm:presLayoutVars>
      </dgm:prSet>
      <dgm:spPr/>
    </dgm:pt>
  </dgm:ptLst>
  <dgm:cxnLst>
    <dgm:cxn modelId="{B7EE1303-5A86-4BC0-BB9A-D6F8BCEB4F42}" type="presOf" srcId="{D2B093C4-8F4F-498D-BB2B-346467F08024}" destId="{4920BF9A-2356-4A2A-A1B0-0ABDD7D4769A}" srcOrd="0" destOrd="0" presId="urn:microsoft.com/office/officeart/2005/8/layout/hProcess9"/>
    <dgm:cxn modelId="{2615380E-71D4-496D-A231-F26D8558D4F0}" type="presOf" srcId="{3428ECEB-4622-46FD-92FC-AC44B9AA4B78}" destId="{A8C86B64-AF93-4804-A74E-CEC2A703E71D}" srcOrd="0" destOrd="0" presId="urn:microsoft.com/office/officeart/2005/8/layout/hProcess9"/>
    <dgm:cxn modelId="{6590C916-ABA6-4644-AA4A-4C0DB169B3DA}" srcId="{A1D14C17-52C8-4328-B289-272D1230E949}" destId="{3428ECEB-4622-46FD-92FC-AC44B9AA4B78}" srcOrd="0" destOrd="0" parTransId="{254C3B31-A0FC-46E2-A220-C922FF5D445F}" sibTransId="{2019A81D-4E86-4BF4-95C0-CA185DA60EFC}"/>
    <dgm:cxn modelId="{6A82611A-15C5-4E2A-BBCF-D6C245115F52}" srcId="{A1D14C17-52C8-4328-B289-272D1230E949}" destId="{D2B093C4-8F4F-498D-BB2B-346467F08024}" srcOrd="2" destOrd="0" parTransId="{8EAB161A-3583-4C8E-9B13-D0EB6A54DCBC}" sibTransId="{456A1E9D-2E0E-4F33-9AD2-FF64DFEA5B76}"/>
    <dgm:cxn modelId="{5456A43D-5ADC-46CF-9366-9B616BF9ABE8}" type="presOf" srcId="{B97D81C3-65DD-4859-92F6-3ED6C79EEAD1}" destId="{CCCC0AF4-B4CA-4E48-9746-42C4F08F1C14}" srcOrd="0" destOrd="0" presId="urn:microsoft.com/office/officeart/2005/8/layout/hProcess9"/>
    <dgm:cxn modelId="{C59B975C-9D25-45CD-91FE-553FC851406C}" type="presOf" srcId="{A1D14C17-52C8-4328-B289-272D1230E949}" destId="{6E531C1E-E198-4220-95B8-220714C278F9}" srcOrd="0" destOrd="0" presId="urn:microsoft.com/office/officeart/2005/8/layout/hProcess9"/>
    <dgm:cxn modelId="{2D0ABB4E-38F2-4142-A82A-811E0292F348}" type="presOf" srcId="{44B35E83-05AB-4685-8278-C6F377F604A0}" destId="{58BE4C59-F161-4C18-B150-AE47E3E23776}" srcOrd="0" destOrd="0" presId="urn:microsoft.com/office/officeart/2005/8/layout/hProcess9"/>
    <dgm:cxn modelId="{DAFAB682-4166-40DA-B8BF-C7453EEDD77C}" srcId="{A1D14C17-52C8-4328-B289-272D1230E949}" destId="{B97D81C3-65DD-4859-92F6-3ED6C79EEAD1}" srcOrd="3" destOrd="0" parTransId="{36C78377-4267-4800-A454-CFC326E44368}" sibTransId="{18C6CB52-D95C-47C1-A88B-03541011BF5C}"/>
    <dgm:cxn modelId="{ECA3F3DB-505B-41EC-8625-E98DEE42ADFD}" srcId="{A1D14C17-52C8-4328-B289-272D1230E949}" destId="{44B35E83-05AB-4685-8278-C6F377F604A0}" srcOrd="1" destOrd="0" parTransId="{F90C2334-DD72-4AEA-B5F2-52307BAB675B}" sibTransId="{68F34E23-AEE5-4AE5-9E79-398AE99A6ED7}"/>
    <dgm:cxn modelId="{A404E31E-2224-4268-BD1E-143E068D593F}" type="presParOf" srcId="{6E531C1E-E198-4220-95B8-220714C278F9}" destId="{AAE77F5B-8ACF-4C1C-B901-68E9D416105C}" srcOrd="0" destOrd="0" presId="urn:microsoft.com/office/officeart/2005/8/layout/hProcess9"/>
    <dgm:cxn modelId="{219860D6-9859-4A33-9E28-A8205AFE3BE4}" type="presParOf" srcId="{6E531C1E-E198-4220-95B8-220714C278F9}" destId="{6F9C4B2C-809A-4FE4-83B4-CAD0E72D1C3B}" srcOrd="1" destOrd="0" presId="urn:microsoft.com/office/officeart/2005/8/layout/hProcess9"/>
    <dgm:cxn modelId="{4C077C7B-1272-49D7-9C80-B97C87C6BC21}" type="presParOf" srcId="{6F9C4B2C-809A-4FE4-83B4-CAD0E72D1C3B}" destId="{A8C86B64-AF93-4804-A74E-CEC2A703E71D}" srcOrd="0" destOrd="0" presId="urn:microsoft.com/office/officeart/2005/8/layout/hProcess9"/>
    <dgm:cxn modelId="{729446C7-9218-43CF-B22B-9677C95FD7D6}" type="presParOf" srcId="{6F9C4B2C-809A-4FE4-83B4-CAD0E72D1C3B}" destId="{B90251CF-BEFF-4B68-9070-1F0ACE91A51F}" srcOrd="1" destOrd="0" presId="urn:microsoft.com/office/officeart/2005/8/layout/hProcess9"/>
    <dgm:cxn modelId="{15D9FFBB-0D7D-4D27-89CB-177F18C1A133}" type="presParOf" srcId="{6F9C4B2C-809A-4FE4-83B4-CAD0E72D1C3B}" destId="{58BE4C59-F161-4C18-B150-AE47E3E23776}" srcOrd="2" destOrd="0" presId="urn:microsoft.com/office/officeart/2005/8/layout/hProcess9"/>
    <dgm:cxn modelId="{737B142D-535D-4D79-A01E-BCC9BC155801}" type="presParOf" srcId="{6F9C4B2C-809A-4FE4-83B4-CAD0E72D1C3B}" destId="{8DB0EADB-11F6-41F9-BC28-8CEA2E180341}" srcOrd="3" destOrd="0" presId="urn:microsoft.com/office/officeart/2005/8/layout/hProcess9"/>
    <dgm:cxn modelId="{796528C0-05E8-41F9-8EC7-F28FE570FB08}" type="presParOf" srcId="{6F9C4B2C-809A-4FE4-83B4-CAD0E72D1C3B}" destId="{4920BF9A-2356-4A2A-A1B0-0ABDD7D4769A}" srcOrd="4" destOrd="0" presId="urn:microsoft.com/office/officeart/2005/8/layout/hProcess9"/>
    <dgm:cxn modelId="{2160EAE2-FA8C-4BA9-99E3-9E628CBE240D}" type="presParOf" srcId="{6F9C4B2C-809A-4FE4-83B4-CAD0E72D1C3B}" destId="{F289B919-DC8F-4C99-92E7-2C7A4AD36DA4}" srcOrd="5" destOrd="0" presId="urn:microsoft.com/office/officeart/2005/8/layout/hProcess9"/>
    <dgm:cxn modelId="{FDF3ED38-6181-4F0F-9FB4-0F3184C2FFF8}" type="presParOf" srcId="{6F9C4B2C-809A-4FE4-83B4-CAD0E72D1C3B}" destId="{CCCC0AF4-B4CA-4E48-9746-42C4F08F1C14}"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D14C17-52C8-4328-B289-272D1230E949}" type="doc">
      <dgm:prSet loTypeId="urn:microsoft.com/office/officeart/2005/8/layout/hProcess9" loCatId="process" qsTypeId="urn:microsoft.com/office/officeart/2005/8/quickstyle/simple1" qsCatId="simple" csTypeId="urn:microsoft.com/office/officeart/2005/8/colors/accent4_2" csCatId="accent4" phldr="1"/>
      <dgm:spPr/>
      <dgm:t>
        <a:bodyPr/>
        <a:lstStyle/>
        <a:p>
          <a:endParaRPr lang="en-GB"/>
        </a:p>
      </dgm:t>
    </dgm:pt>
    <dgm:pt modelId="{3428ECEB-4622-46FD-92FC-AC44B9AA4B78}">
      <dgm:prSet phldrT="[Text]" custT="1"/>
      <dgm:spPr>
        <a:solidFill>
          <a:schemeClr val="accent6">
            <a:lumMod val="75000"/>
          </a:schemeClr>
        </a:solidFill>
      </dgm:spPr>
      <dgm:t>
        <a:bodyPr/>
        <a:lstStyle/>
        <a:p>
          <a:r>
            <a:rPr lang="en-GB" sz="1200" dirty="0"/>
            <a:t>Direct </a:t>
          </a:r>
        </a:p>
        <a:p>
          <a:r>
            <a:rPr lang="en-GB" sz="1200" dirty="0"/>
            <a:t>3,712</a:t>
          </a:r>
        </a:p>
      </dgm:t>
    </dgm:pt>
    <dgm:pt modelId="{254C3B31-A0FC-46E2-A220-C922FF5D445F}" type="parTrans" cxnId="{6590C916-ABA6-4644-AA4A-4C0DB169B3DA}">
      <dgm:prSet/>
      <dgm:spPr/>
      <dgm:t>
        <a:bodyPr/>
        <a:lstStyle/>
        <a:p>
          <a:endParaRPr lang="en-GB"/>
        </a:p>
      </dgm:t>
    </dgm:pt>
    <dgm:pt modelId="{2019A81D-4E86-4BF4-95C0-CA185DA60EFC}" type="sibTrans" cxnId="{6590C916-ABA6-4644-AA4A-4C0DB169B3DA}">
      <dgm:prSet/>
      <dgm:spPr/>
      <dgm:t>
        <a:bodyPr/>
        <a:lstStyle/>
        <a:p>
          <a:endParaRPr lang="en-GB"/>
        </a:p>
      </dgm:t>
    </dgm:pt>
    <dgm:pt modelId="{44B35E83-05AB-4685-8278-C6F377F604A0}">
      <dgm:prSet phldrT="[Text]" custT="1"/>
      <dgm:spPr>
        <a:solidFill>
          <a:schemeClr val="accent6">
            <a:lumMod val="75000"/>
          </a:schemeClr>
        </a:solidFill>
      </dgm:spPr>
      <dgm:t>
        <a:bodyPr/>
        <a:lstStyle/>
        <a:p>
          <a:r>
            <a:rPr lang="en-GB" sz="1200" dirty="0"/>
            <a:t>Indirect </a:t>
          </a:r>
        </a:p>
        <a:p>
          <a:r>
            <a:rPr lang="en-GB" sz="1200" dirty="0"/>
            <a:t>1,401</a:t>
          </a:r>
        </a:p>
      </dgm:t>
    </dgm:pt>
    <dgm:pt modelId="{F90C2334-DD72-4AEA-B5F2-52307BAB675B}" type="parTrans" cxnId="{ECA3F3DB-505B-41EC-8625-E98DEE42ADFD}">
      <dgm:prSet/>
      <dgm:spPr/>
      <dgm:t>
        <a:bodyPr/>
        <a:lstStyle/>
        <a:p>
          <a:endParaRPr lang="en-GB"/>
        </a:p>
      </dgm:t>
    </dgm:pt>
    <dgm:pt modelId="{68F34E23-AEE5-4AE5-9E79-398AE99A6ED7}" type="sibTrans" cxnId="{ECA3F3DB-505B-41EC-8625-E98DEE42ADFD}">
      <dgm:prSet/>
      <dgm:spPr/>
      <dgm:t>
        <a:bodyPr/>
        <a:lstStyle/>
        <a:p>
          <a:endParaRPr lang="en-GB"/>
        </a:p>
      </dgm:t>
    </dgm:pt>
    <dgm:pt modelId="{D2B093C4-8F4F-498D-BB2B-346467F08024}">
      <dgm:prSet phldrT="[Text]" custT="1"/>
      <dgm:spPr>
        <a:solidFill>
          <a:schemeClr val="accent6">
            <a:lumMod val="75000"/>
          </a:schemeClr>
        </a:solidFill>
      </dgm:spPr>
      <dgm:t>
        <a:bodyPr/>
        <a:lstStyle/>
        <a:p>
          <a:r>
            <a:rPr lang="en-GB" sz="1200" dirty="0"/>
            <a:t>Induced </a:t>
          </a:r>
        </a:p>
        <a:p>
          <a:r>
            <a:rPr lang="en-GB" sz="1200" dirty="0"/>
            <a:t>511</a:t>
          </a:r>
        </a:p>
      </dgm:t>
    </dgm:pt>
    <dgm:pt modelId="{8EAB161A-3583-4C8E-9B13-D0EB6A54DCBC}" type="parTrans" cxnId="{6A82611A-15C5-4E2A-BBCF-D6C245115F52}">
      <dgm:prSet/>
      <dgm:spPr/>
      <dgm:t>
        <a:bodyPr/>
        <a:lstStyle/>
        <a:p>
          <a:endParaRPr lang="en-GB"/>
        </a:p>
      </dgm:t>
    </dgm:pt>
    <dgm:pt modelId="{456A1E9D-2E0E-4F33-9AD2-FF64DFEA5B76}" type="sibTrans" cxnId="{6A82611A-15C5-4E2A-BBCF-D6C245115F52}">
      <dgm:prSet/>
      <dgm:spPr/>
      <dgm:t>
        <a:bodyPr/>
        <a:lstStyle/>
        <a:p>
          <a:endParaRPr lang="en-GB"/>
        </a:p>
      </dgm:t>
    </dgm:pt>
    <dgm:pt modelId="{0DCFC68A-E62D-4EF2-A976-49309889065E}">
      <dgm:prSet custT="1"/>
      <dgm:spPr>
        <a:solidFill>
          <a:schemeClr val="accent6">
            <a:lumMod val="75000"/>
          </a:schemeClr>
        </a:solidFill>
      </dgm:spPr>
      <dgm:t>
        <a:bodyPr/>
        <a:lstStyle/>
        <a:p>
          <a:r>
            <a:rPr lang="en-GB" sz="1200" dirty="0"/>
            <a:t>Total </a:t>
          </a:r>
        </a:p>
        <a:p>
          <a:r>
            <a:rPr lang="en-GB" sz="1200" dirty="0"/>
            <a:t>5,624</a:t>
          </a:r>
        </a:p>
      </dgm:t>
    </dgm:pt>
    <dgm:pt modelId="{D096DAE1-28A8-4640-B95C-E6B9A8FF3A02}" type="parTrans" cxnId="{F60F99B3-CFA0-4A44-8073-F474C4C5E89F}">
      <dgm:prSet/>
      <dgm:spPr/>
      <dgm:t>
        <a:bodyPr/>
        <a:lstStyle/>
        <a:p>
          <a:endParaRPr lang="en-GB"/>
        </a:p>
      </dgm:t>
    </dgm:pt>
    <dgm:pt modelId="{A6A0F2B0-F6CF-4E81-A76D-8B44448A9292}" type="sibTrans" cxnId="{F60F99B3-CFA0-4A44-8073-F474C4C5E89F}">
      <dgm:prSet/>
      <dgm:spPr/>
      <dgm:t>
        <a:bodyPr/>
        <a:lstStyle/>
        <a:p>
          <a:endParaRPr lang="en-GB"/>
        </a:p>
      </dgm:t>
    </dgm:pt>
    <dgm:pt modelId="{6E531C1E-E198-4220-95B8-220714C278F9}" type="pres">
      <dgm:prSet presAssocID="{A1D14C17-52C8-4328-B289-272D1230E949}" presName="CompostProcess" presStyleCnt="0">
        <dgm:presLayoutVars>
          <dgm:dir/>
          <dgm:resizeHandles val="exact"/>
        </dgm:presLayoutVars>
      </dgm:prSet>
      <dgm:spPr/>
    </dgm:pt>
    <dgm:pt modelId="{AAE77F5B-8ACF-4C1C-B901-68E9D416105C}" type="pres">
      <dgm:prSet presAssocID="{A1D14C17-52C8-4328-B289-272D1230E949}" presName="arrow" presStyleLbl="bgShp" presStyleIdx="0" presStyleCnt="1"/>
      <dgm:spPr>
        <a:solidFill>
          <a:schemeClr val="tx2">
            <a:lumMod val="60000"/>
            <a:lumOff val="40000"/>
          </a:schemeClr>
        </a:solidFill>
      </dgm:spPr>
    </dgm:pt>
    <dgm:pt modelId="{6F9C4B2C-809A-4FE4-83B4-CAD0E72D1C3B}" type="pres">
      <dgm:prSet presAssocID="{A1D14C17-52C8-4328-B289-272D1230E949}" presName="linearProcess" presStyleCnt="0"/>
      <dgm:spPr/>
    </dgm:pt>
    <dgm:pt modelId="{A8C86B64-AF93-4804-A74E-CEC2A703E71D}" type="pres">
      <dgm:prSet presAssocID="{3428ECEB-4622-46FD-92FC-AC44B9AA4B78}" presName="textNode" presStyleLbl="node1" presStyleIdx="0" presStyleCnt="4">
        <dgm:presLayoutVars>
          <dgm:bulletEnabled val="1"/>
        </dgm:presLayoutVars>
      </dgm:prSet>
      <dgm:spPr/>
    </dgm:pt>
    <dgm:pt modelId="{B90251CF-BEFF-4B68-9070-1F0ACE91A51F}" type="pres">
      <dgm:prSet presAssocID="{2019A81D-4E86-4BF4-95C0-CA185DA60EFC}" presName="sibTrans" presStyleCnt="0"/>
      <dgm:spPr/>
    </dgm:pt>
    <dgm:pt modelId="{58BE4C59-F161-4C18-B150-AE47E3E23776}" type="pres">
      <dgm:prSet presAssocID="{44B35E83-05AB-4685-8278-C6F377F604A0}" presName="textNode" presStyleLbl="node1" presStyleIdx="1" presStyleCnt="4">
        <dgm:presLayoutVars>
          <dgm:bulletEnabled val="1"/>
        </dgm:presLayoutVars>
      </dgm:prSet>
      <dgm:spPr/>
    </dgm:pt>
    <dgm:pt modelId="{8DB0EADB-11F6-41F9-BC28-8CEA2E180341}" type="pres">
      <dgm:prSet presAssocID="{68F34E23-AEE5-4AE5-9E79-398AE99A6ED7}" presName="sibTrans" presStyleCnt="0"/>
      <dgm:spPr/>
    </dgm:pt>
    <dgm:pt modelId="{4920BF9A-2356-4A2A-A1B0-0ABDD7D4769A}" type="pres">
      <dgm:prSet presAssocID="{D2B093C4-8F4F-498D-BB2B-346467F08024}" presName="textNode" presStyleLbl="node1" presStyleIdx="2" presStyleCnt="4">
        <dgm:presLayoutVars>
          <dgm:bulletEnabled val="1"/>
        </dgm:presLayoutVars>
      </dgm:prSet>
      <dgm:spPr/>
    </dgm:pt>
    <dgm:pt modelId="{6281C438-E21C-4DE0-A6A0-456F297C3CE0}" type="pres">
      <dgm:prSet presAssocID="{456A1E9D-2E0E-4F33-9AD2-FF64DFEA5B76}" presName="sibTrans" presStyleCnt="0"/>
      <dgm:spPr/>
    </dgm:pt>
    <dgm:pt modelId="{1FDE5A7A-1A8A-4A0C-8AC3-B194CACC948E}" type="pres">
      <dgm:prSet presAssocID="{0DCFC68A-E62D-4EF2-A976-49309889065E}" presName="textNode" presStyleLbl="node1" presStyleIdx="3" presStyleCnt="4">
        <dgm:presLayoutVars>
          <dgm:bulletEnabled val="1"/>
        </dgm:presLayoutVars>
      </dgm:prSet>
      <dgm:spPr/>
    </dgm:pt>
  </dgm:ptLst>
  <dgm:cxnLst>
    <dgm:cxn modelId="{79E8090D-2D28-45BB-8CA8-B30569FF7310}" type="presOf" srcId="{0DCFC68A-E62D-4EF2-A976-49309889065E}" destId="{1FDE5A7A-1A8A-4A0C-8AC3-B194CACC948E}" srcOrd="0" destOrd="0" presId="urn:microsoft.com/office/officeart/2005/8/layout/hProcess9"/>
    <dgm:cxn modelId="{6590C916-ABA6-4644-AA4A-4C0DB169B3DA}" srcId="{A1D14C17-52C8-4328-B289-272D1230E949}" destId="{3428ECEB-4622-46FD-92FC-AC44B9AA4B78}" srcOrd="0" destOrd="0" parTransId="{254C3B31-A0FC-46E2-A220-C922FF5D445F}" sibTransId="{2019A81D-4E86-4BF4-95C0-CA185DA60EFC}"/>
    <dgm:cxn modelId="{6A82611A-15C5-4E2A-BBCF-D6C245115F52}" srcId="{A1D14C17-52C8-4328-B289-272D1230E949}" destId="{D2B093C4-8F4F-498D-BB2B-346467F08024}" srcOrd="2" destOrd="0" parTransId="{8EAB161A-3583-4C8E-9B13-D0EB6A54DCBC}" sibTransId="{456A1E9D-2E0E-4F33-9AD2-FF64DFEA5B76}"/>
    <dgm:cxn modelId="{6AA1415B-75BD-445B-96D0-802963579708}" type="presOf" srcId="{44B35E83-05AB-4685-8278-C6F377F604A0}" destId="{58BE4C59-F161-4C18-B150-AE47E3E23776}" srcOrd="0" destOrd="0" presId="urn:microsoft.com/office/officeart/2005/8/layout/hProcess9"/>
    <dgm:cxn modelId="{1035FE41-8348-46CB-A814-3AE218CDA422}" type="presOf" srcId="{3428ECEB-4622-46FD-92FC-AC44B9AA4B78}" destId="{A8C86B64-AF93-4804-A74E-CEC2A703E71D}" srcOrd="0" destOrd="0" presId="urn:microsoft.com/office/officeart/2005/8/layout/hProcess9"/>
    <dgm:cxn modelId="{F60F99B3-CFA0-4A44-8073-F474C4C5E89F}" srcId="{A1D14C17-52C8-4328-B289-272D1230E949}" destId="{0DCFC68A-E62D-4EF2-A976-49309889065E}" srcOrd="3" destOrd="0" parTransId="{D096DAE1-28A8-4640-B95C-E6B9A8FF3A02}" sibTransId="{A6A0F2B0-F6CF-4E81-A76D-8B44448A9292}"/>
    <dgm:cxn modelId="{61D003B7-6F3C-4FB4-9952-1715E402FB44}" type="presOf" srcId="{A1D14C17-52C8-4328-B289-272D1230E949}" destId="{6E531C1E-E198-4220-95B8-220714C278F9}" srcOrd="0" destOrd="0" presId="urn:microsoft.com/office/officeart/2005/8/layout/hProcess9"/>
    <dgm:cxn modelId="{ECA3F3DB-505B-41EC-8625-E98DEE42ADFD}" srcId="{A1D14C17-52C8-4328-B289-272D1230E949}" destId="{44B35E83-05AB-4685-8278-C6F377F604A0}" srcOrd="1" destOrd="0" parTransId="{F90C2334-DD72-4AEA-B5F2-52307BAB675B}" sibTransId="{68F34E23-AEE5-4AE5-9E79-398AE99A6ED7}"/>
    <dgm:cxn modelId="{3A1EB3FD-4A8B-4509-AF27-CCD158E3B484}" type="presOf" srcId="{D2B093C4-8F4F-498D-BB2B-346467F08024}" destId="{4920BF9A-2356-4A2A-A1B0-0ABDD7D4769A}" srcOrd="0" destOrd="0" presId="urn:microsoft.com/office/officeart/2005/8/layout/hProcess9"/>
    <dgm:cxn modelId="{D58B3EE3-9604-4426-A49F-BAD769231C5A}" type="presParOf" srcId="{6E531C1E-E198-4220-95B8-220714C278F9}" destId="{AAE77F5B-8ACF-4C1C-B901-68E9D416105C}" srcOrd="0" destOrd="0" presId="urn:microsoft.com/office/officeart/2005/8/layout/hProcess9"/>
    <dgm:cxn modelId="{356B1F15-8080-4040-BD1F-4481D05C8000}" type="presParOf" srcId="{6E531C1E-E198-4220-95B8-220714C278F9}" destId="{6F9C4B2C-809A-4FE4-83B4-CAD0E72D1C3B}" srcOrd="1" destOrd="0" presId="urn:microsoft.com/office/officeart/2005/8/layout/hProcess9"/>
    <dgm:cxn modelId="{97DFE514-5119-4B8C-AEFC-4AC695DA5DBF}" type="presParOf" srcId="{6F9C4B2C-809A-4FE4-83B4-CAD0E72D1C3B}" destId="{A8C86B64-AF93-4804-A74E-CEC2A703E71D}" srcOrd="0" destOrd="0" presId="urn:microsoft.com/office/officeart/2005/8/layout/hProcess9"/>
    <dgm:cxn modelId="{DCE67014-2286-487A-927A-9F8FD0DE8926}" type="presParOf" srcId="{6F9C4B2C-809A-4FE4-83B4-CAD0E72D1C3B}" destId="{B90251CF-BEFF-4B68-9070-1F0ACE91A51F}" srcOrd="1" destOrd="0" presId="urn:microsoft.com/office/officeart/2005/8/layout/hProcess9"/>
    <dgm:cxn modelId="{77896C7D-EB0C-430C-BC2B-C2A86934F817}" type="presParOf" srcId="{6F9C4B2C-809A-4FE4-83B4-CAD0E72D1C3B}" destId="{58BE4C59-F161-4C18-B150-AE47E3E23776}" srcOrd="2" destOrd="0" presId="urn:microsoft.com/office/officeart/2005/8/layout/hProcess9"/>
    <dgm:cxn modelId="{5BDFC04B-6B4E-4C35-BA38-AEEB266D6047}" type="presParOf" srcId="{6F9C4B2C-809A-4FE4-83B4-CAD0E72D1C3B}" destId="{8DB0EADB-11F6-41F9-BC28-8CEA2E180341}" srcOrd="3" destOrd="0" presId="urn:microsoft.com/office/officeart/2005/8/layout/hProcess9"/>
    <dgm:cxn modelId="{53ABCA0C-6C5F-45DE-8AE5-3AB28170182B}" type="presParOf" srcId="{6F9C4B2C-809A-4FE4-83B4-CAD0E72D1C3B}" destId="{4920BF9A-2356-4A2A-A1B0-0ABDD7D4769A}" srcOrd="4" destOrd="0" presId="urn:microsoft.com/office/officeart/2005/8/layout/hProcess9"/>
    <dgm:cxn modelId="{B081516C-A8C2-48C1-9563-F1276A8D37BD}" type="presParOf" srcId="{6F9C4B2C-809A-4FE4-83B4-CAD0E72D1C3B}" destId="{6281C438-E21C-4DE0-A6A0-456F297C3CE0}" srcOrd="5" destOrd="0" presId="urn:microsoft.com/office/officeart/2005/8/layout/hProcess9"/>
    <dgm:cxn modelId="{A6FB7E3E-37C0-47BE-867E-399D0C86EB11}" type="presParOf" srcId="{6F9C4B2C-809A-4FE4-83B4-CAD0E72D1C3B}" destId="{1FDE5A7A-1A8A-4A0C-8AC3-B194CACC948E}" srcOrd="6"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AF70EB9-F7B4-4273-A8F3-636D614AD6C1}" type="doc">
      <dgm:prSet loTypeId="urn:microsoft.com/office/officeart/2005/8/layout/process4" loCatId="process" qsTypeId="urn:microsoft.com/office/officeart/2005/8/quickstyle/3d3" qsCatId="3D" csTypeId="urn:microsoft.com/office/officeart/2005/8/colors/accent4_2" csCatId="accent4" phldr="1"/>
      <dgm:spPr/>
      <dgm:t>
        <a:bodyPr/>
        <a:lstStyle/>
        <a:p>
          <a:endParaRPr lang="en-GB"/>
        </a:p>
      </dgm:t>
    </dgm:pt>
    <dgm:pt modelId="{9FB1ACA9-2471-4313-9CF6-80B3F799BFA3}">
      <dgm:prSet phldrT="[Text]" custT="1"/>
      <dgm:spPr>
        <a:solidFill>
          <a:schemeClr val="accent6">
            <a:lumMod val="75000"/>
          </a:schemeClr>
        </a:solidFill>
      </dgm:spPr>
      <dgm:t>
        <a:bodyPr/>
        <a:lstStyle/>
        <a:p>
          <a:r>
            <a:rPr lang="en-GB" sz="1400" b="1" dirty="0"/>
            <a:t>Total staying trips</a:t>
          </a:r>
        </a:p>
      </dgm:t>
    </dgm:pt>
    <dgm:pt modelId="{9A476870-223B-4170-B1B5-DC46E9FFB389}" type="parTrans" cxnId="{F236CC83-ECCC-4856-8C83-64D3D97B83B9}">
      <dgm:prSet/>
      <dgm:spPr/>
      <dgm:t>
        <a:bodyPr/>
        <a:lstStyle/>
        <a:p>
          <a:endParaRPr lang="en-GB" sz="1100" b="1"/>
        </a:p>
      </dgm:t>
    </dgm:pt>
    <dgm:pt modelId="{9497827A-4770-49E1-9962-255E36ADEF69}" type="sibTrans" cxnId="{F236CC83-ECCC-4856-8C83-64D3D97B83B9}">
      <dgm:prSet/>
      <dgm:spPr/>
      <dgm:t>
        <a:bodyPr/>
        <a:lstStyle/>
        <a:p>
          <a:endParaRPr lang="en-GB" sz="1100" b="1"/>
        </a:p>
      </dgm:t>
    </dgm:pt>
    <dgm:pt modelId="{F56007D8-62A9-47B4-8DDF-291B022D97C3}">
      <dgm:prSet phldrT="[Text]" custT="1"/>
      <dgm:spPr/>
      <dgm:t>
        <a:bodyPr/>
        <a:lstStyle/>
        <a:p>
          <a:r>
            <a:rPr lang="en-GB" sz="1400" b="1" dirty="0"/>
            <a:t>UK        4,129,000</a:t>
          </a:r>
        </a:p>
      </dgm:t>
    </dgm:pt>
    <dgm:pt modelId="{CD631B4D-CA5F-4950-ACB0-292B9BB45772}" type="parTrans" cxnId="{B77A7308-3ACB-4E48-94C7-E92B31D87255}">
      <dgm:prSet/>
      <dgm:spPr/>
      <dgm:t>
        <a:bodyPr/>
        <a:lstStyle/>
        <a:p>
          <a:endParaRPr lang="en-GB" sz="1100" b="1"/>
        </a:p>
      </dgm:t>
    </dgm:pt>
    <dgm:pt modelId="{0EC88699-8965-447D-A49D-74F21A3D5E50}" type="sibTrans" cxnId="{B77A7308-3ACB-4E48-94C7-E92B31D87255}">
      <dgm:prSet/>
      <dgm:spPr/>
      <dgm:t>
        <a:bodyPr/>
        <a:lstStyle/>
        <a:p>
          <a:endParaRPr lang="en-GB" sz="1100" b="1"/>
        </a:p>
      </dgm:t>
    </dgm:pt>
    <dgm:pt modelId="{E92E59FF-E56A-46AC-9D16-7F66A6E64B90}">
      <dgm:prSet phldrT="[Text]" custT="1"/>
      <dgm:spPr/>
      <dgm:t>
        <a:bodyPr/>
        <a:lstStyle/>
        <a:p>
          <a:endParaRPr lang="en-GB" sz="1400" b="1" dirty="0"/>
        </a:p>
        <a:p>
          <a:r>
            <a:rPr lang="en-GB" sz="1400" b="1" dirty="0"/>
            <a:t>Overseas  407,000</a:t>
          </a:r>
        </a:p>
        <a:p>
          <a:endParaRPr lang="en-GB" sz="1400" b="1" dirty="0"/>
        </a:p>
      </dgm:t>
    </dgm:pt>
    <dgm:pt modelId="{63246646-5F82-4536-853D-3B610B700390}" type="parTrans" cxnId="{8CF19EEF-C990-41AB-897D-61EBB30BF0EF}">
      <dgm:prSet/>
      <dgm:spPr/>
      <dgm:t>
        <a:bodyPr/>
        <a:lstStyle/>
        <a:p>
          <a:endParaRPr lang="en-GB" sz="1100" b="1"/>
        </a:p>
      </dgm:t>
    </dgm:pt>
    <dgm:pt modelId="{C6230B40-04C0-4707-8900-DC3090C42ABA}" type="sibTrans" cxnId="{8CF19EEF-C990-41AB-897D-61EBB30BF0EF}">
      <dgm:prSet/>
      <dgm:spPr/>
      <dgm:t>
        <a:bodyPr/>
        <a:lstStyle/>
        <a:p>
          <a:endParaRPr lang="en-GB" sz="1100" b="1"/>
        </a:p>
      </dgm:t>
    </dgm:pt>
    <dgm:pt modelId="{29F2FC5C-ECF6-466E-8706-D736C4499140}">
      <dgm:prSet phldrT="[Text]" custT="1"/>
      <dgm:spPr>
        <a:solidFill>
          <a:schemeClr val="accent6">
            <a:lumMod val="75000"/>
          </a:schemeClr>
        </a:solidFill>
      </dgm:spPr>
      <dgm:t>
        <a:bodyPr/>
        <a:lstStyle/>
        <a:p>
          <a:r>
            <a:rPr lang="en-GB" sz="1400" b="1" dirty="0"/>
            <a:t>Total visitor nights</a:t>
          </a:r>
        </a:p>
      </dgm:t>
    </dgm:pt>
    <dgm:pt modelId="{F951694F-8F93-430B-8F7D-95B3CFF65CA4}" type="parTrans" cxnId="{C010C96A-E4B5-440A-A49A-52DD812486B6}">
      <dgm:prSet/>
      <dgm:spPr/>
      <dgm:t>
        <a:bodyPr/>
        <a:lstStyle/>
        <a:p>
          <a:endParaRPr lang="en-GB" sz="1100" b="1"/>
        </a:p>
      </dgm:t>
    </dgm:pt>
    <dgm:pt modelId="{DFA21B91-3A66-4C30-B25C-1B2A9E06C244}" type="sibTrans" cxnId="{C010C96A-E4B5-440A-A49A-52DD812486B6}">
      <dgm:prSet/>
      <dgm:spPr/>
      <dgm:t>
        <a:bodyPr/>
        <a:lstStyle/>
        <a:p>
          <a:endParaRPr lang="en-GB" sz="1100" b="1"/>
        </a:p>
      </dgm:t>
    </dgm:pt>
    <dgm:pt modelId="{D3BD44A3-AA41-4C04-8D50-FA5C9100AA1D}">
      <dgm:prSet phldrT="[Text]" custT="1"/>
      <dgm:spPr/>
      <dgm:t>
        <a:bodyPr/>
        <a:lstStyle/>
        <a:p>
          <a:endParaRPr lang="en-GB" sz="1100" b="1" dirty="0"/>
        </a:p>
        <a:p>
          <a:r>
            <a:rPr lang="en-GB" sz="1400" b="1" dirty="0"/>
            <a:t>UK       17,749,000</a:t>
          </a:r>
        </a:p>
        <a:p>
          <a:endParaRPr lang="en-GB" sz="1100" b="1" dirty="0"/>
        </a:p>
      </dgm:t>
    </dgm:pt>
    <dgm:pt modelId="{DE9A79FB-DD25-4F62-9E7D-44C1587E5460}" type="parTrans" cxnId="{B9DEFCCB-45E2-4A15-85A5-0E7A87C4AEF9}">
      <dgm:prSet/>
      <dgm:spPr/>
      <dgm:t>
        <a:bodyPr/>
        <a:lstStyle/>
        <a:p>
          <a:endParaRPr lang="en-GB" sz="1100" b="1"/>
        </a:p>
      </dgm:t>
    </dgm:pt>
    <dgm:pt modelId="{75F9A102-394C-43B0-8EC8-1D5C20FF1424}" type="sibTrans" cxnId="{B9DEFCCB-45E2-4A15-85A5-0E7A87C4AEF9}">
      <dgm:prSet/>
      <dgm:spPr/>
      <dgm:t>
        <a:bodyPr/>
        <a:lstStyle/>
        <a:p>
          <a:endParaRPr lang="en-GB" sz="1100" b="1"/>
        </a:p>
      </dgm:t>
    </dgm:pt>
    <dgm:pt modelId="{1D8560AA-838D-4DF2-A112-6E676FE67A1C}">
      <dgm:prSet phldrT="[Text]" custT="1"/>
      <dgm:spPr/>
      <dgm:t>
        <a:bodyPr/>
        <a:lstStyle/>
        <a:p>
          <a:endParaRPr lang="en-GB" sz="1400" b="1" dirty="0"/>
        </a:p>
        <a:p>
          <a:r>
            <a:rPr lang="en-GB" sz="1400" b="1" dirty="0"/>
            <a:t>Overseas 3,599,000</a:t>
          </a:r>
        </a:p>
        <a:p>
          <a:endParaRPr lang="en-GB" sz="1400" b="1" dirty="0"/>
        </a:p>
      </dgm:t>
    </dgm:pt>
    <dgm:pt modelId="{F04193DB-A02A-4318-995E-832DF5410FFA}" type="parTrans" cxnId="{99732962-B956-4CFD-BDCA-155BE371B381}">
      <dgm:prSet/>
      <dgm:spPr/>
      <dgm:t>
        <a:bodyPr/>
        <a:lstStyle/>
        <a:p>
          <a:endParaRPr lang="en-GB" sz="1100" b="1"/>
        </a:p>
      </dgm:t>
    </dgm:pt>
    <dgm:pt modelId="{C501DEEF-27DC-4EB5-B92E-51CA5DF8280C}" type="sibTrans" cxnId="{99732962-B956-4CFD-BDCA-155BE371B381}">
      <dgm:prSet/>
      <dgm:spPr/>
      <dgm:t>
        <a:bodyPr/>
        <a:lstStyle/>
        <a:p>
          <a:endParaRPr lang="en-GB" sz="1100" b="1"/>
        </a:p>
      </dgm:t>
    </dgm:pt>
    <dgm:pt modelId="{3082FD56-A95F-4978-86DB-77C6EEE9E1B2}">
      <dgm:prSet phldrT="[Text]" custT="1"/>
      <dgm:spPr>
        <a:solidFill>
          <a:schemeClr val="accent6">
            <a:lumMod val="75000"/>
          </a:schemeClr>
        </a:solidFill>
      </dgm:spPr>
      <dgm:t>
        <a:bodyPr/>
        <a:lstStyle/>
        <a:p>
          <a:r>
            <a:rPr lang="en-GB" sz="1400" b="1" dirty="0"/>
            <a:t>Total visitor spend</a:t>
          </a:r>
        </a:p>
      </dgm:t>
    </dgm:pt>
    <dgm:pt modelId="{2C970043-A257-4D5F-8738-92038BE4F51B}" type="parTrans" cxnId="{721F4A74-3D6A-48F7-A227-CB6724481CC6}">
      <dgm:prSet/>
      <dgm:spPr/>
      <dgm:t>
        <a:bodyPr/>
        <a:lstStyle/>
        <a:p>
          <a:endParaRPr lang="en-GB" sz="1100" b="1"/>
        </a:p>
      </dgm:t>
    </dgm:pt>
    <dgm:pt modelId="{6CD6F587-28D3-4495-9DCD-A74F8E8E5C0F}" type="sibTrans" cxnId="{721F4A74-3D6A-48F7-A227-CB6724481CC6}">
      <dgm:prSet/>
      <dgm:spPr/>
      <dgm:t>
        <a:bodyPr/>
        <a:lstStyle/>
        <a:p>
          <a:endParaRPr lang="en-GB" sz="1100" b="1"/>
        </a:p>
      </dgm:t>
    </dgm:pt>
    <dgm:pt modelId="{4226E5FA-6114-4B49-B9F0-75E80D9B1E02}">
      <dgm:prSet phldrT="[Text]" custT="1"/>
      <dgm:spPr/>
      <dgm:t>
        <a:bodyPr/>
        <a:lstStyle/>
        <a:p>
          <a:endParaRPr lang="en-GB" sz="1400" b="1" dirty="0"/>
        </a:p>
        <a:p>
          <a:r>
            <a:rPr lang="en-GB" sz="1400" b="1" dirty="0"/>
            <a:t>Overseas £254,002,000</a:t>
          </a:r>
        </a:p>
        <a:p>
          <a:endParaRPr lang="en-GB" sz="1400" b="1" dirty="0"/>
        </a:p>
      </dgm:t>
    </dgm:pt>
    <dgm:pt modelId="{BC01153A-EA3B-4751-9BC7-5F1F790FCA95}" type="parTrans" cxnId="{CE4E42DE-73B0-414D-9043-29339A4C2316}">
      <dgm:prSet/>
      <dgm:spPr/>
      <dgm:t>
        <a:bodyPr/>
        <a:lstStyle/>
        <a:p>
          <a:endParaRPr lang="en-GB" sz="1100" b="1"/>
        </a:p>
      </dgm:t>
    </dgm:pt>
    <dgm:pt modelId="{EFBD9834-FBBC-4E00-8CB0-D7008853A84A}" type="sibTrans" cxnId="{CE4E42DE-73B0-414D-9043-29339A4C2316}">
      <dgm:prSet/>
      <dgm:spPr/>
      <dgm:t>
        <a:bodyPr/>
        <a:lstStyle/>
        <a:p>
          <a:endParaRPr lang="en-GB" sz="1100" b="1"/>
        </a:p>
      </dgm:t>
    </dgm:pt>
    <dgm:pt modelId="{29BDBD23-FFF2-4E17-B7ED-D090AEAEB4F6}">
      <dgm:prSet phldrT="[Text]" custT="1"/>
      <dgm:spPr/>
      <dgm:t>
        <a:bodyPr/>
        <a:lstStyle/>
        <a:p>
          <a:endParaRPr lang="en-GB" sz="1400" b="1" dirty="0"/>
        </a:p>
        <a:p>
          <a:r>
            <a:rPr lang="en-GB" sz="1400" b="1" dirty="0"/>
            <a:t>UK £1,107,969,000</a:t>
          </a:r>
        </a:p>
        <a:p>
          <a:endParaRPr lang="en-GB" sz="1400" b="1" dirty="0"/>
        </a:p>
      </dgm:t>
    </dgm:pt>
    <dgm:pt modelId="{B95B5226-38DE-43B0-B916-47598E0AB2D0}" type="sibTrans" cxnId="{8E2F6652-877F-4FBE-8534-A77870814C0D}">
      <dgm:prSet/>
      <dgm:spPr/>
      <dgm:t>
        <a:bodyPr/>
        <a:lstStyle/>
        <a:p>
          <a:endParaRPr lang="en-GB" sz="1100" b="1"/>
        </a:p>
      </dgm:t>
    </dgm:pt>
    <dgm:pt modelId="{1F468025-7AFB-4F5D-B145-30CEDAE4B9C6}" type="parTrans" cxnId="{8E2F6652-877F-4FBE-8534-A77870814C0D}">
      <dgm:prSet/>
      <dgm:spPr/>
      <dgm:t>
        <a:bodyPr/>
        <a:lstStyle/>
        <a:p>
          <a:endParaRPr lang="en-GB" sz="1100" b="1"/>
        </a:p>
      </dgm:t>
    </dgm:pt>
    <dgm:pt modelId="{E0C996F0-35E3-46D4-A894-D586EB1B96E5}" type="pres">
      <dgm:prSet presAssocID="{9AF70EB9-F7B4-4273-A8F3-636D614AD6C1}" presName="Name0" presStyleCnt="0">
        <dgm:presLayoutVars>
          <dgm:dir/>
          <dgm:animLvl val="lvl"/>
          <dgm:resizeHandles val="exact"/>
        </dgm:presLayoutVars>
      </dgm:prSet>
      <dgm:spPr/>
    </dgm:pt>
    <dgm:pt modelId="{5D603A49-FED8-4071-98E3-7905F1605751}" type="pres">
      <dgm:prSet presAssocID="{3082FD56-A95F-4978-86DB-77C6EEE9E1B2}" presName="boxAndChildren" presStyleCnt="0"/>
      <dgm:spPr/>
    </dgm:pt>
    <dgm:pt modelId="{32060922-355F-4F77-8027-C0ADFFB2E18C}" type="pres">
      <dgm:prSet presAssocID="{3082FD56-A95F-4978-86DB-77C6EEE9E1B2}" presName="parentTextBox" presStyleLbl="node1" presStyleIdx="0" presStyleCnt="3"/>
      <dgm:spPr/>
    </dgm:pt>
    <dgm:pt modelId="{CCBEC781-1904-487A-95CE-BA9C2BD35D13}" type="pres">
      <dgm:prSet presAssocID="{3082FD56-A95F-4978-86DB-77C6EEE9E1B2}" presName="entireBox" presStyleLbl="node1" presStyleIdx="0" presStyleCnt="3"/>
      <dgm:spPr/>
    </dgm:pt>
    <dgm:pt modelId="{9E93667A-4FB1-4D9C-8E9C-C3988657338A}" type="pres">
      <dgm:prSet presAssocID="{3082FD56-A95F-4978-86DB-77C6EEE9E1B2}" presName="descendantBox" presStyleCnt="0"/>
      <dgm:spPr/>
    </dgm:pt>
    <dgm:pt modelId="{7318F1F6-8A5C-4E4A-8489-7BF06F1AE9DD}" type="pres">
      <dgm:prSet presAssocID="{29BDBD23-FFF2-4E17-B7ED-D090AEAEB4F6}" presName="childTextBox" presStyleLbl="fgAccFollowNode1" presStyleIdx="0" presStyleCnt="6">
        <dgm:presLayoutVars>
          <dgm:bulletEnabled val="1"/>
        </dgm:presLayoutVars>
      </dgm:prSet>
      <dgm:spPr/>
    </dgm:pt>
    <dgm:pt modelId="{E8247AD4-AD67-418E-AD32-F1797A559A28}" type="pres">
      <dgm:prSet presAssocID="{4226E5FA-6114-4B49-B9F0-75E80D9B1E02}" presName="childTextBox" presStyleLbl="fgAccFollowNode1" presStyleIdx="1" presStyleCnt="6">
        <dgm:presLayoutVars>
          <dgm:bulletEnabled val="1"/>
        </dgm:presLayoutVars>
      </dgm:prSet>
      <dgm:spPr/>
    </dgm:pt>
    <dgm:pt modelId="{2C367FFA-1379-42B6-A1E6-90E817984ED9}" type="pres">
      <dgm:prSet presAssocID="{DFA21B91-3A66-4C30-B25C-1B2A9E06C244}" presName="sp" presStyleCnt="0"/>
      <dgm:spPr/>
    </dgm:pt>
    <dgm:pt modelId="{B5D43BEA-9DB4-4E3D-A3E8-83BDF70CA348}" type="pres">
      <dgm:prSet presAssocID="{29F2FC5C-ECF6-466E-8706-D736C4499140}" presName="arrowAndChildren" presStyleCnt="0"/>
      <dgm:spPr/>
    </dgm:pt>
    <dgm:pt modelId="{4ED48728-EE94-42C0-AADF-B47FEB0ADC3E}" type="pres">
      <dgm:prSet presAssocID="{29F2FC5C-ECF6-466E-8706-D736C4499140}" presName="parentTextArrow" presStyleLbl="node1" presStyleIdx="0" presStyleCnt="3"/>
      <dgm:spPr/>
    </dgm:pt>
    <dgm:pt modelId="{0A9EA913-C7ED-4D64-8078-E56B1BC3DF8F}" type="pres">
      <dgm:prSet presAssocID="{29F2FC5C-ECF6-466E-8706-D736C4499140}" presName="arrow" presStyleLbl="node1" presStyleIdx="1" presStyleCnt="3"/>
      <dgm:spPr/>
    </dgm:pt>
    <dgm:pt modelId="{E03C26F0-3642-4E94-9817-20BE8B37E2C4}" type="pres">
      <dgm:prSet presAssocID="{29F2FC5C-ECF6-466E-8706-D736C4499140}" presName="descendantArrow" presStyleCnt="0"/>
      <dgm:spPr/>
    </dgm:pt>
    <dgm:pt modelId="{02A688AC-E37E-4A72-A359-AFF58DD35B8F}" type="pres">
      <dgm:prSet presAssocID="{D3BD44A3-AA41-4C04-8D50-FA5C9100AA1D}" presName="childTextArrow" presStyleLbl="fgAccFollowNode1" presStyleIdx="2" presStyleCnt="6">
        <dgm:presLayoutVars>
          <dgm:bulletEnabled val="1"/>
        </dgm:presLayoutVars>
      </dgm:prSet>
      <dgm:spPr/>
    </dgm:pt>
    <dgm:pt modelId="{59EB67B3-34E3-42D1-8CC1-1CF5510B8E6C}" type="pres">
      <dgm:prSet presAssocID="{1D8560AA-838D-4DF2-A112-6E676FE67A1C}" presName="childTextArrow" presStyleLbl="fgAccFollowNode1" presStyleIdx="3" presStyleCnt="6">
        <dgm:presLayoutVars>
          <dgm:bulletEnabled val="1"/>
        </dgm:presLayoutVars>
      </dgm:prSet>
      <dgm:spPr/>
    </dgm:pt>
    <dgm:pt modelId="{AAA7CF0F-9295-4850-9AC5-8474D889A05D}" type="pres">
      <dgm:prSet presAssocID="{9497827A-4770-49E1-9962-255E36ADEF69}" presName="sp" presStyleCnt="0"/>
      <dgm:spPr/>
    </dgm:pt>
    <dgm:pt modelId="{52BED2CE-DB0C-4EA1-B0DF-A3EDBCAE29BC}" type="pres">
      <dgm:prSet presAssocID="{9FB1ACA9-2471-4313-9CF6-80B3F799BFA3}" presName="arrowAndChildren" presStyleCnt="0"/>
      <dgm:spPr/>
    </dgm:pt>
    <dgm:pt modelId="{0FFAD96F-FCD5-420A-8461-EE7A7567B806}" type="pres">
      <dgm:prSet presAssocID="{9FB1ACA9-2471-4313-9CF6-80B3F799BFA3}" presName="parentTextArrow" presStyleLbl="node1" presStyleIdx="1" presStyleCnt="3"/>
      <dgm:spPr/>
    </dgm:pt>
    <dgm:pt modelId="{EE34F13B-63AE-4020-86CB-007147B79C41}" type="pres">
      <dgm:prSet presAssocID="{9FB1ACA9-2471-4313-9CF6-80B3F799BFA3}" presName="arrow" presStyleLbl="node1" presStyleIdx="2" presStyleCnt="3"/>
      <dgm:spPr/>
    </dgm:pt>
    <dgm:pt modelId="{76AE8D7A-7DA1-40E9-8C42-3AC7CA3D866D}" type="pres">
      <dgm:prSet presAssocID="{9FB1ACA9-2471-4313-9CF6-80B3F799BFA3}" presName="descendantArrow" presStyleCnt="0"/>
      <dgm:spPr/>
    </dgm:pt>
    <dgm:pt modelId="{CEE5FC30-845A-49B7-914A-C247F8625A9F}" type="pres">
      <dgm:prSet presAssocID="{F56007D8-62A9-47B4-8DDF-291B022D97C3}" presName="childTextArrow" presStyleLbl="fgAccFollowNode1" presStyleIdx="4" presStyleCnt="6">
        <dgm:presLayoutVars>
          <dgm:bulletEnabled val="1"/>
        </dgm:presLayoutVars>
      </dgm:prSet>
      <dgm:spPr/>
    </dgm:pt>
    <dgm:pt modelId="{FBB462F7-74A2-4E0F-9BDB-A4D1F72A0FA4}" type="pres">
      <dgm:prSet presAssocID="{E92E59FF-E56A-46AC-9D16-7F66A6E64B90}" presName="childTextArrow" presStyleLbl="fgAccFollowNode1" presStyleIdx="5" presStyleCnt="6">
        <dgm:presLayoutVars>
          <dgm:bulletEnabled val="1"/>
        </dgm:presLayoutVars>
      </dgm:prSet>
      <dgm:spPr/>
    </dgm:pt>
  </dgm:ptLst>
  <dgm:cxnLst>
    <dgm:cxn modelId="{B77A7308-3ACB-4E48-94C7-E92B31D87255}" srcId="{9FB1ACA9-2471-4313-9CF6-80B3F799BFA3}" destId="{F56007D8-62A9-47B4-8DDF-291B022D97C3}" srcOrd="0" destOrd="0" parTransId="{CD631B4D-CA5F-4950-ACB0-292B9BB45772}" sibTransId="{0EC88699-8965-447D-A49D-74F21A3D5E50}"/>
    <dgm:cxn modelId="{28F81009-82E2-4950-8174-A8391A635990}" type="presOf" srcId="{9AF70EB9-F7B4-4273-A8F3-636D614AD6C1}" destId="{E0C996F0-35E3-46D4-A894-D586EB1B96E5}" srcOrd="0" destOrd="0" presId="urn:microsoft.com/office/officeart/2005/8/layout/process4"/>
    <dgm:cxn modelId="{87A81B0E-494C-4D9B-B8F2-083AEF483907}" type="presOf" srcId="{D3BD44A3-AA41-4C04-8D50-FA5C9100AA1D}" destId="{02A688AC-E37E-4A72-A359-AFF58DD35B8F}" srcOrd="0" destOrd="0" presId="urn:microsoft.com/office/officeart/2005/8/layout/process4"/>
    <dgm:cxn modelId="{0E8D7321-C95C-446D-AFFB-9A52CB6EEDC2}" type="presOf" srcId="{E92E59FF-E56A-46AC-9D16-7F66A6E64B90}" destId="{FBB462F7-74A2-4E0F-9BDB-A4D1F72A0FA4}" srcOrd="0" destOrd="0" presId="urn:microsoft.com/office/officeart/2005/8/layout/process4"/>
    <dgm:cxn modelId="{79165E36-128E-4D36-9EEC-2AEF5B9ADAF5}" type="presOf" srcId="{1D8560AA-838D-4DF2-A112-6E676FE67A1C}" destId="{59EB67B3-34E3-42D1-8CC1-1CF5510B8E6C}" srcOrd="0" destOrd="0" presId="urn:microsoft.com/office/officeart/2005/8/layout/process4"/>
    <dgm:cxn modelId="{99732962-B956-4CFD-BDCA-155BE371B381}" srcId="{29F2FC5C-ECF6-466E-8706-D736C4499140}" destId="{1D8560AA-838D-4DF2-A112-6E676FE67A1C}" srcOrd="1" destOrd="0" parTransId="{F04193DB-A02A-4318-995E-832DF5410FFA}" sibTransId="{C501DEEF-27DC-4EB5-B92E-51CA5DF8280C}"/>
    <dgm:cxn modelId="{B5187765-BBB6-49CB-AF51-3320452BF3D3}" type="presOf" srcId="{29F2FC5C-ECF6-466E-8706-D736C4499140}" destId="{4ED48728-EE94-42C0-AADF-B47FEB0ADC3E}" srcOrd="0" destOrd="0" presId="urn:microsoft.com/office/officeart/2005/8/layout/process4"/>
    <dgm:cxn modelId="{C010C96A-E4B5-440A-A49A-52DD812486B6}" srcId="{9AF70EB9-F7B4-4273-A8F3-636D614AD6C1}" destId="{29F2FC5C-ECF6-466E-8706-D736C4499140}" srcOrd="1" destOrd="0" parTransId="{F951694F-8F93-430B-8F7D-95B3CFF65CA4}" sibTransId="{DFA21B91-3A66-4C30-B25C-1B2A9E06C244}"/>
    <dgm:cxn modelId="{229FBB4B-7BF0-45DB-BF8C-EADDDCBBA93B}" type="presOf" srcId="{3082FD56-A95F-4978-86DB-77C6EEE9E1B2}" destId="{CCBEC781-1904-487A-95CE-BA9C2BD35D13}" srcOrd="1" destOrd="0" presId="urn:microsoft.com/office/officeart/2005/8/layout/process4"/>
    <dgm:cxn modelId="{19ED5170-CBB2-4588-940C-6B72CFE81397}" type="presOf" srcId="{4226E5FA-6114-4B49-B9F0-75E80D9B1E02}" destId="{E8247AD4-AD67-418E-AD32-F1797A559A28}" srcOrd="0" destOrd="0" presId="urn:microsoft.com/office/officeart/2005/8/layout/process4"/>
    <dgm:cxn modelId="{8E2F6652-877F-4FBE-8534-A77870814C0D}" srcId="{3082FD56-A95F-4978-86DB-77C6EEE9E1B2}" destId="{29BDBD23-FFF2-4E17-B7ED-D090AEAEB4F6}" srcOrd="0" destOrd="0" parTransId="{1F468025-7AFB-4F5D-B145-30CEDAE4B9C6}" sibTransId="{B95B5226-38DE-43B0-B916-47598E0AB2D0}"/>
    <dgm:cxn modelId="{721F4A74-3D6A-48F7-A227-CB6724481CC6}" srcId="{9AF70EB9-F7B4-4273-A8F3-636D614AD6C1}" destId="{3082FD56-A95F-4978-86DB-77C6EEE9E1B2}" srcOrd="2" destOrd="0" parTransId="{2C970043-A257-4D5F-8738-92038BE4F51B}" sibTransId="{6CD6F587-28D3-4495-9DCD-A74F8E8E5C0F}"/>
    <dgm:cxn modelId="{6CD05A78-A743-42AF-B7A2-B08B81862535}" type="presOf" srcId="{F56007D8-62A9-47B4-8DDF-291B022D97C3}" destId="{CEE5FC30-845A-49B7-914A-C247F8625A9F}" srcOrd="0" destOrd="0" presId="urn:microsoft.com/office/officeart/2005/8/layout/process4"/>
    <dgm:cxn modelId="{74F99280-98A8-4EA2-BA99-93D77BE50DC5}" type="presOf" srcId="{29BDBD23-FFF2-4E17-B7ED-D090AEAEB4F6}" destId="{7318F1F6-8A5C-4E4A-8489-7BF06F1AE9DD}" srcOrd="0" destOrd="0" presId="urn:microsoft.com/office/officeart/2005/8/layout/process4"/>
    <dgm:cxn modelId="{F236CC83-ECCC-4856-8C83-64D3D97B83B9}" srcId="{9AF70EB9-F7B4-4273-A8F3-636D614AD6C1}" destId="{9FB1ACA9-2471-4313-9CF6-80B3F799BFA3}" srcOrd="0" destOrd="0" parTransId="{9A476870-223B-4170-B1B5-DC46E9FFB389}" sibTransId="{9497827A-4770-49E1-9962-255E36ADEF69}"/>
    <dgm:cxn modelId="{00A9F79D-2BA0-4976-9860-98063EC8E0B4}" type="presOf" srcId="{9FB1ACA9-2471-4313-9CF6-80B3F799BFA3}" destId="{0FFAD96F-FCD5-420A-8461-EE7A7567B806}" srcOrd="0" destOrd="0" presId="urn:microsoft.com/office/officeart/2005/8/layout/process4"/>
    <dgm:cxn modelId="{93B046A3-7E89-4B76-AD27-26E555B10270}" type="presOf" srcId="{9FB1ACA9-2471-4313-9CF6-80B3F799BFA3}" destId="{EE34F13B-63AE-4020-86CB-007147B79C41}" srcOrd="1" destOrd="0" presId="urn:microsoft.com/office/officeart/2005/8/layout/process4"/>
    <dgm:cxn modelId="{12E2D1B8-4BA7-405C-8FB6-F1BC588EEC4C}" type="presOf" srcId="{29F2FC5C-ECF6-466E-8706-D736C4499140}" destId="{0A9EA913-C7ED-4D64-8078-E56B1BC3DF8F}" srcOrd="1" destOrd="0" presId="urn:microsoft.com/office/officeart/2005/8/layout/process4"/>
    <dgm:cxn modelId="{B9DEFCCB-45E2-4A15-85A5-0E7A87C4AEF9}" srcId="{29F2FC5C-ECF6-466E-8706-D736C4499140}" destId="{D3BD44A3-AA41-4C04-8D50-FA5C9100AA1D}" srcOrd="0" destOrd="0" parTransId="{DE9A79FB-DD25-4F62-9E7D-44C1587E5460}" sibTransId="{75F9A102-394C-43B0-8EC8-1D5C20FF1424}"/>
    <dgm:cxn modelId="{31EF9CD4-523F-4634-8424-E0F1260191B2}" type="presOf" srcId="{3082FD56-A95F-4978-86DB-77C6EEE9E1B2}" destId="{32060922-355F-4F77-8027-C0ADFFB2E18C}" srcOrd="0" destOrd="0" presId="urn:microsoft.com/office/officeart/2005/8/layout/process4"/>
    <dgm:cxn modelId="{CE4E42DE-73B0-414D-9043-29339A4C2316}" srcId="{3082FD56-A95F-4978-86DB-77C6EEE9E1B2}" destId="{4226E5FA-6114-4B49-B9F0-75E80D9B1E02}" srcOrd="1" destOrd="0" parTransId="{BC01153A-EA3B-4751-9BC7-5F1F790FCA95}" sibTransId="{EFBD9834-FBBC-4E00-8CB0-D7008853A84A}"/>
    <dgm:cxn modelId="{8CF19EEF-C990-41AB-897D-61EBB30BF0EF}" srcId="{9FB1ACA9-2471-4313-9CF6-80B3F799BFA3}" destId="{E92E59FF-E56A-46AC-9D16-7F66A6E64B90}" srcOrd="1" destOrd="0" parTransId="{63246646-5F82-4536-853D-3B610B700390}" sibTransId="{C6230B40-04C0-4707-8900-DC3090C42ABA}"/>
    <dgm:cxn modelId="{88DD3BFC-3A26-477D-9330-573984696DF7}" type="presParOf" srcId="{E0C996F0-35E3-46D4-A894-D586EB1B96E5}" destId="{5D603A49-FED8-4071-98E3-7905F1605751}" srcOrd="0" destOrd="0" presId="urn:microsoft.com/office/officeart/2005/8/layout/process4"/>
    <dgm:cxn modelId="{6CC2F303-4CBE-4F68-A172-1CB3B65412BB}" type="presParOf" srcId="{5D603A49-FED8-4071-98E3-7905F1605751}" destId="{32060922-355F-4F77-8027-C0ADFFB2E18C}" srcOrd="0" destOrd="0" presId="urn:microsoft.com/office/officeart/2005/8/layout/process4"/>
    <dgm:cxn modelId="{8BEAE881-0B32-49EA-9364-BF7478858E17}" type="presParOf" srcId="{5D603A49-FED8-4071-98E3-7905F1605751}" destId="{CCBEC781-1904-487A-95CE-BA9C2BD35D13}" srcOrd="1" destOrd="0" presId="urn:microsoft.com/office/officeart/2005/8/layout/process4"/>
    <dgm:cxn modelId="{7967721C-4374-4F02-B334-FDE9657610A9}" type="presParOf" srcId="{5D603A49-FED8-4071-98E3-7905F1605751}" destId="{9E93667A-4FB1-4D9C-8E9C-C3988657338A}" srcOrd="2" destOrd="0" presId="urn:microsoft.com/office/officeart/2005/8/layout/process4"/>
    <dgm:cxn modelId="{1B8072A6-9B70-489F-BBCC-A145F0B591EA}" type="presParOf" srcId="{9E93667A-4FB1-4D9C-8E9C-C3988657338A}" destId="{7318F1F6-8A5C-4E4A-8489-7BF06F1AE9DD}" srcOrd="0" destOrd="0" presId="urn:microsoft.com/office/officeart/2005/8/layout/process4"/>
    <dgm:cxn modelId="{EE46A2BA-EB35-4286-9F24-B43F20F02FE4}" type="presParOf" srcId="{9E93667A-4FB1-4D9C-8E9C-C3988657338A}" destId="{E8247AD4-AD67-418E-AD32-F1797A559A28}" srcOrd="1" destOrd="0" presId="urn:microsoft.com/office/officeart/2005/8/layout/process4"/>
    <dgm:cxn modelId="{33828AFB-7843-44AC-A98C-1707E56B646B}" type="presParOf" srcId="{E0C996F0-35E3-46D4-A894-D586EB1B96E5}" destId="{2C367FFA-1379-42B6-A1E6-90E817984ED9}" srcOrd="1" destOrd="0" presId="urn:microsoft.com/office/officeart/2005/8/layout/process4"/>
    <dgm:cxn modelId="{82359D2A-5CC3-43AC-AF05-3FCB0014D956}" type="presParOf" srcId="{E0C996F0-35E3-46D4-A894-D586EB1B96E5}" destId="{B5D43BEA-9DB4-4E3D-A3E8-83BDF70CA348}" srcOrd="2" destOrd="0" presId="urn:microsoft.com/office/officeart/2005/8/layout/process4"/>
    <dgm:cxn modelId="{D40EA4CD-905F-4634-9D5C-21EBA6B5A0FB}" type="presParOf" srcId="{B5D43BEA-9DB4-4E3D-A3E8-83BDF70CA348}" destId="{4ED48728-EE94-42C0-AADF-B47FEB0ADC3E}" srcOrd="0" destOrd="0" presId="urn:microsoft.com/office/officeart/2005/8/layout/process4"/>
    <dgm:cxn modelId="{7557C088-DD54-4323-8BB3-996C8F53DD1F}" type="presParOf" srcId="{B5D43BEA-9DB4-4E3D-A3E8-83BDF70CA348}" destId="{0A9EA913-C7ED-4D64-8078-E56B1BC3DF8F}" srcOrd="1" destOrd="0" presId="urn:microsoft.com/office/officeart/2005/8/layout/process4"/>
    <dgm:cxn modelId="{CD9F17FA-780B-471C-8D38-094162526E7D}" type="presParOf" srcId="{B5D43BEA-9DB4-4E3D-A3E8-83BDF70CA348}" destId="{E03C26F0-3642-4E94-9817-20BE8B37E2C4}" srcOrd="2" destOrd="0" presId="urn:microsoft.com/office/officeart/2005/8/layout/process4"/>
    <dgm:cxn modelId="{8322A25E-D6D1-4125-92BD-D3CD46383D19}" type="presParOf" srcId="{E03C26F0-3642-4E94-9817-20BE8B37E2C4}" destId="{02A688AC-E37E-4A72-A359-AFF58DD35B8F}" srcOrd="0" destOrd="0" presId="urn:microsoft.com/office/officeart/2005/8/layout/process4"/>
    <dgm:cxn modelId="{261EC7BD-2B63-4941-87D6-E74019B792D9}" type="presParOf" srcId="{E03C26F0-3642-4E94-9817-20BE8B37E2C4}" destId="{59EB67B3-34E3-42D1-8CC1-1CF5510B8E6C}" srcOrd="1" destOrd="0" presId="urn:microsoft.com/office/officeart/2005/8/layout/process4"/>
    <dgm:cxn modelId="{01BB8A7C-F773-48F8-B28B-DBCE819B8DBE}" type="presParOf" srcId="{E0C996F0-35E3-46D4-A894-D586EB1B96E5}" destId="{AAA7CF0F-9295-4850-9AC5-8474D889A05D}" srcOrd="3" destOrd="0" presId="urn:microsoft.com/office/officeart/2005/8/layout/process4"/>
    <dgm:cxn modelId="{4D7A9002-6F43-42B7-A659-DC8A0A7EE319}" type="presParOf" srcId="{E0C996F0-35E3-46D4-A894-D586EB1B96E5}" destId="{52BED2CE-DB0C-4EA1-B0DF-A3EDBCAE29BC}" srcOrd="4" destOrd="0" presId="urn:microsoft.com/office/officeart/2005/8/layout/process4"/>
    <dgm:cxn modelId="{20E62AB6-BABA-4375-85E7-6F69D869BF94}" type="presParOf" srcId="{52BED2CE-DB0C-4EA1-B0DF-A3EDBCAE29BC}" destId="{0FFAD96F-FCD5-420A-8461-EE7A7567B806}" srcOrd="0" destOrd="0" presId="urn:microsoft.com/office/officeart/2005/8/layout/process4"/>
    <dgm:cxn modelId="{84DE5CB9-8117-42C9-BD74-837E504AD2C2}" type="presParOf" srcId="{52BED2CE-DB0C-4EA1-B0DF-A3EDBCAE29BC}" destId="{EE34F13B-63AE-4020-86CB-007147B79C41}" srcOrd="1" destOrd="0" presId="urn:microsoft.com/office/officeart/2005/8/layout/process4"/>
    <dgm:cxn modelId="{069541D8-E804-48B2-AE1C-CE5178E1F169}" type="presParOf" srcId="{52BED2CE-DB0C-4EA1-B0DF-A3EDBCAE29BC}" destId="{76AE8D7A-7DA1-40E9-8C42-3AC7CA3D866D}" srcOrd="2" destOrd="0" presId="urn:microsoft.com/office/officeart/2005/8/layout/process4"/>
    <dgm:cxn modelId="{4D0438C4-85A4-4773-BC06-F46EE2E43833}" type="presParOf" srcId="{76AE8D7A-7DA1-40E9-8C42-3AC7CA3D866D}" destId="{CEE5FC30-845A-49B7-914A-C247F8625A9F}" srcOrd="0" destOrd="0" presId="urn:microsoft.com/office/officeart/2005/8/layout/process4"/>
    <dgm:cxn modelId="{0B0FC8C3-F441-4753-9FFC-86B9D3F55B34}" type="presParOf" srcId="{76AE8D7A-7DA1-40E9-8C42-3AC7CA3D866D}" destId="{FBB462F7-74A2-4E0F-9BDB-A4D1F72A0FA4}"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F70EB9-F7B4-4273-A8F3-636D614AD6C1}" type="doc">
      <dgm:prSet loTypeId="urn:microsoft.com/office/officeart/2005/8/layout/process4" loCatId="process" qsTypeId="urn:microsoft.com/office/officeart/2005/8/quickstyle/3d3" qsCatId="3D" csTypeId="urn:microsoft.com/office/officeart/2005/8/colors/accent4_2" csCatId="accent4" phldr="1"/>
      <dgm:spPr/>
      <dgm:t>
        <a:bodyPr/>
        <a:lstStyle/>
        <a:p>
          <a:endParaRPr lang="en-GB"/>
        </a:p>
      </dgm:t>
    </dgm:pt>
    <dgm:pt modelId="{9FB1ACA9-2471-4313-9CF6-80B3F799BFA3}">
      <dgm:prSet phldrT="[Text]" custT="1"/>
      <dgm:spPr>
        <a:solidFill>
          <a:schemeClr val="accent6">
            <a:lumMod val="75000"/>
          </a:schemeClr>
        </a:solidFill>
      </dgm:spPr>
      <dgm:t>
        <a:bodyPr/>
        <a:lstStyle/>
        <a:p>
          <a:endParaRPr lang="en-GB" sz="1400" b="1" dirty="0"/>
        </a:p>
        <a:p>
          <a:r>
            <a:rPr lang="en-GB" sz="1400" b="1" dirty="0"/>
            <a:t>Total day trips</a:t>
          </a:r>
        </a:p>
        <a:p>
          <a:r>
            <a:rPr lang="en-GB" sz="1400" b="1" dirty="0">
              <a:solidFill>
                <a:schemeClr val="tx1"/>
              </a:solidFill>
            </a:rPr>
            <a:t>22,514,000</a:t>
          </a:r>
        </a:p>
        <a:p>
          <a:endParaRPr lang="en-GB" sz="1400" b="1" dirty="0"/>
        </a:p>
      </dgm:t>
    </dgm:pt>
    <dgm:pt modelId="{9A476870-223B-4170-B1B5-DC46E9FFB389}" type="parTrans" cxnId="{F236CC83-ECCC-4856-8C83-64D3D97B83B9}">
      <dgm:prSet/>
      <dgm:spPr/>
      <dgm:t>
        <a:bodyPr/>
        <a:lstStyle/>
        <a:p>
          <a:endParaRPr lang="en-GB" sz="1100"/>
        </a:p>
      </dgm:t>
    </dgm:pt>
    <dgm:pt modelId="{9497827A-4770-49E1-9962-255E36ADEF69}" type="sibTrans" cxnId="{F236CC83-ECCC-4856-8C83-64D3D97B83B9}">
      <dgm:prSet/>
      <dgm:spPr/>
      <dgm:t>
        <a:bodyPr/>
        <a:lstStyle/>
        <a:p>
          <a:endParaRPr lang="en-GB" sz="1100"/>
        </a:p>
      </dgm:t>
    </dgm:pt>
    <dgm:pt modelId="{29F2FC5C-ECF6-466E-8706-D736C4499140}">
      <dgm:prSet phldrT="[Text]" custT="1"/>
      <dgm:spPr>
        <a:solidFill>
          <a:schemeClr val="accent6">
            <a:lumMod val="75000"/>
          </a:schemeClr>
        </a:solidFill>
      </dgm:spPr>
      <dgm:t>
        <a:bodyPr/>
        <a:lstStyle/>
        <a:p>
          <a:endParaRPr lang="en-GB" sz="1400" b="1" dirty="0"/>
        </a:p>
        <a:p>
          <a:r>
            <a:rPr lang="en-GB" sz="1400" b="1" dirty="0"/>
            <a:t>Total day trip spend</a:t>
          </a:r>
        </a:p>
        <a:p>
          <a:r>
            <a:rPr lang="en-GB" sz="1400" b="1" dirty="0">
              <a:solidFill>
                <a:schemeClr val="tx1"/>
              </a:solidFill>
            </a:rPr>
            <a:t>£1,101,310,000</a:t>
          </a:r>
        </a:p>
        <a:p>
          <a:endParaRPr lang="en-GB" sz="1400" b="1" dirty="0"/>
        </a:p>
      </dgm:t>
    </dgm:pt>
    <dgm:pt modelId="{F951694F-8F93-430B-8F7D-95B3CFF65CA4}" type="parTrans" cxnId="{C010C96A-E4B5-440A-A49A-52DD812486B6}">
      <dgm:prSet/>
      <dgm:spPr/>
      <dgm:t>
        <a:bodyPr/>
        <a:lstStyle/>
        <a:p>
          <a:endParaRPr lang="en-GB" sz="1100"/>
        </a:p>
      </dgm:t>
    </dgm:pt>
    <dgm:pt modelId="{DFA21B91-3A66-4C30-B25C-1B2A9E06C244}" type="sibTrans" cxnId="{C010C96A-E4B5-440A-A49A-52DD812486B6}">
      <dgm:prSet/>
      <dgm:spPr/>
      <dgm:t>
        <a:bodyPr/>
        <a:lstStyle/>
        <a:p>
          <a:endParaRPr lang="en-GB" sz="1100"/>
        </a:p>
      </dgm:t>
    </dgm:pt>
    <dgm:pt modelId="{E0C996F0-35E3-46D4-A894-D586EB1B96E5}" type="pres">
      <dgm:prSet presAssocID="{9AF70EB9-F7B4-4273-A8F3-636D614AD6C1}" presName="Name0" presStyleCnt="0">
        <dgm:presLayoutVars>
          <dgm:dir/>
          <dgm:animLvl val="lvl"/>
          <dgm:resizeHandles val="exact"/>
        </dgm:presLayoutVars>
      </dgm:prSet>
      <dgm:spPr/>
    </dgm:pt>
    <dgm:pt modelId="{07A64A50-736D-4F25-A68D-922A982A4C40}" type="pres">
      <dgm:prSet presAssocID="{29F2FC5C-ECF6-466E-8706-D736C4499140}" presName="boxAndChildren" presStyleCnt="0"/>
      <dgm:spPr/>
    </dgm:pt>
    <dgm:pt modelId="{0794C23B-43E0-406F-BB94-388BD7C952AC}" type="pres">
      <dgm:prSet presAssocID="{29F2FC5C-ECF6-466E-8706-D736C4499140}" presName="parentTextBox" presStyleLbl="node1" presStyleIdx="0" presStyleCnt="2"/>
      <dgm:spPr/>
    </dgm:pt>
    <dgm:pt modelId="{AAA7CF0F-9295-4850-9AC5-8474D889A05D}" type="pres">
      <dgm:prSet presAssocID="{9497827A-4770-49E1-9962-255E36ADEF69}" presName="sp" presStyleCnt="0"/>
      <dgm:spPr/>
    </dgm:pt>
    <dgm:pt modelId="{52BED2CE-DB0C-4EA1-B0DF-A3EDBCAE29BC}" type="pres">
      <dgm:prSet presAssocID="{9FB1ACA9-2471-4313-9CF6-80B3F799BFA3}" presName="arrowAndChildren" presStyleCnt="0"/>
      <dgm:spPr/>
    </dgm:pt>
    <dgm:pt modelId="{0FFAD96F-FCD5-420A-8461-EE7A7567B806}" type="pres">
      <dgm:prSet presAssocID="{9FB1ACA9-2471-4313-9CF6-80B3F799BFA3}" presName="parentTextArrow" presStyleLbl="node1" presStyleIdx="1" presStyleCnt="2"/>
      <dgm:spPr/>
    </dgm:pt>
  </dgm:ptLst>
  <dgm:cxnLst>
    <dgm:cxn modelId="{C010C96A-E4B5-440A-A49A-52DD812486B6}" srcId="{9AF70EB9-F7B4-4273-A8F3-636D614AD6C1}" destId="{29F2FC5C-ECF6-466E-8706-D736C4499140}" srcOrd="1" destOrd="0" parTransId="{F951694F-8F93-430B-8F7D-95B3CFF65CA4}" sibTransId="{DFA21B91-3A66-4C30-B25C-1B2A9E06C244}"/>
    <dgm:cxn modelId="{F236CC83-ECCC-4856-8C83-64D3D97B83B9}" srcId="{9AF70EB9-F7B4-4273-A8F3-636D614AD6C1}" destId="{9FB1ACA9-2471-4313-9CF6-80B3F799BFA3}" srcOrd="0" destOrd="0" parTransId="{9A476870-223B-4170-B1B5-DC46E9FFB389}" sibTransId="{9497827A-4770-49E1-9962-255E36ADEF69}"/>
    <dgm:cxn modelId="{8C080C8C-5D36-4701-B71D-A9B456395208}" type="presOf" srcId="{9FB1ACA9-2471-4313-9CF6-80B3F799BFA3}" destId="{0FFAD96F-FCD5-420A-8461-EE7A7567B806}" srcOrd="0" destOrd="0" presId="urn:microsoft.com/office/officeart/2005/8/layout/process4"/>
    <dgm:cxn modelId="{46733FA8-5A97-42A1-BFA5-B0C6FEEB7E06}" type="presOf" srcId="{29F2FC5C-ECF6-466E-8706-D736C4499140}" destId="{0794C23B-43E0-406F-BB94-388BD7C952AC}" srcOrd="0" destOrd="0" presId="urn:microsoft.com/office/officeart/2005/8/layout/process4"/>
    <dgm:cxn modelId="{092A89B9-587E-4B32-8792-309EE410CA8D}" type="presOf" srcId="{9AF70EB9-F7B4-4273-A8F3-636D614AD6C1}" destId="{E0C996F0-35E3-46D4-A894-D586EB1B96E5}" srcOrd="0" destOrd="0" presId="urn:microsoft.com/office/officeart/2005/8/layout/process4"/>
    <dgm:cxn modelId="{B3AE9328-E468-41C7-94A8-ACF40A6619E6}" type="presParOf" srcId="{E0C996F0-35E3-46D4-A894-D586EB1B96E5}" destId="{07A64A50-736D-4F25-A68D-922A982A4C40}" srcOrd="0" destOrd="0" presId="urn:microsoft.com/office/officeart/2005/8/layout/process4"/>
    <dgm:cxn modelId="{A7A71723-29F2-49B1-A3CB-5C6C3FD6ED45}" type="presParOf" srcId="{07A64A50-736D-4F25-A68D-922A982A4C40}" destId="{0794C23B-43E0-406F-BB94-388BD7C952AC}" srcOrd="0" destOrd="0" presId="urn:microsoft.com/office/officeart/2005/8/layout/process4"/>
    <dgm:cxn modelId="{75E37BF0-A9E6-4240-8C06-42CE20211C7F}" type="presParOf" srcId="{E0C996F0-35E3-46D4-A894-D586EB1B96E5}" destId="{AAA7CF0F-9295-4850-9AC5-8474D889A05D}" srcOrd="1" destOrd="0" presId="urn:microsoft.com/office/officeart/2005/8/layout/process4"/>
    <dgm:cxn modelId="{67C5B7B9-5241-4C58-857F-D265F84D604E}" type="presParOf" srcId="{E0C996F0-35E3-46D4-A894-D586EB1B96E5}" destId="{52BED2CE-DB0C-4EA1-B0DF-A3EDBCAE29BC}" srcOrd="2" destOrd="0" presId="urn:microsoft.com/office/officeart/2005/8/layout/process4"/>
    <dgm:cxn modelId="{EFA5A8E0-6F14-470F-B83A-80B235D5C97A}" type="presParOf" srcId="{52BED2CE-DB0C-4EA1-B0DF-A3EDBCAE29BC}" destId="{0FFAD96F-FCD5-420A-8461-EE7A7567B806}"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AF70EB9-F7B4-4273-A8F3-636D614AD6C1}" type="doc">
      <dgm:prSet loTypeId="urn:microsoft.com/office/officeart/2005/8/layout/process4" loCatId="process" qsTypeId="urn:microsoft.com/office/officeart/2005/8/quickstyle/3d3" qsCatId="3D" csTypeId="urn:microsoft.com/office/officeart/2005/8/colors/accent6_2" csCatId="accent6" phldr="1"/>
      <dgm:spPr/>
      <dgm:t>
        <a:bodyPr/>
        <a:lstStyle/>
        <a:p>
          <a:endParaRPr lang="en-GB"/>
        </a:p>
      </dgm:t>
    </dgm:pt>
    <dgm:pt modelId="{9FB1ACA9-2471-4313-9CF6-80B3F799BFA3}">
      <dgm:prSet phldrT="[Text]" custT="1"/>
      <dgm:spPr>
        <a:solidFill>
          <a:schemeClr val="tx2">
            <a:lumMod val="60000"/>
            <a:lumOff val="40000"/>
          </a:schemeClr>
        </a:solidFill>
      </dgm:spPr>
      <dgm:t>
        <a:bodyPr/>
        <a:lstStyle/>
        <a:p>
          <a:r>
            <a:rPr lang="en-GB" sz="1400" b="1" dirty="0"/>
            <a:t>Total staying and day trips</a:t>
          </a:r>
        </a:p>
        <a:p>
          <a:r>
            <a:rPr lang="en-GB" sz="1400" b="1" dirty="0">
              <a:solidFill>
                <a:schemeClr val="tx1"/>
              </a:solidFill>
            </a:rPr>
            <a:t>27,050,000</a:t>
          </a:r>
        </a:p>
        <a:p>
          <a:endParaRPr lang="en-GB" sz="1400" b="1" dirty="0"/>
        </a:p>
      </dgm:t>
    </dgm:pt>
    <dgm:pt modelId="{9A476870-223B-4170-B1B5-DC46E9FFB389}" type="parTrans" cxnId="{F236CC83-ECCC-4856-8C83-64D3D97B83B9}">
      <dgm:prSet/>
      <dgm:spPr/>
      <dgm:t>
        <a:bodyPr/>
        <a:lstStyle/>
        <a:p>
          <a:endParaRPr lang="en-GB" sz="1100"/>
        </a:p>
      </dgm:t>
    </dgm:pt>
    <dgm:pt modelId="{9497827A-4770-49E1-9962-255E36ADEF69}" type="sibTrans" cxnId="{F236CC83-ECCC-4856-8C83-64D3D97B83B9}">
      <dgm:prSet/>
      <dgm:spPr/>
      <dgm:t>
        <a:bodyPr/>
        <a:lstStyle/>
        <a:p>
          <a:endParaRPr lang="en-GB" sz="1100"/>
        </a:p>
      </dgm:t>
    </dgm:pt>
    <dgm:pt modelId="{E0C996F0-35E3-46D4-A894-D586EB1B96E5}" type="pres">
      <dgm:prSet presAssocID="{9AF70EB9-F7B4-4273-A8F3-636D614AD6C1}" presName="Name0" presStyleCnt="0">
        <dgm:presLayoutVars>
          <dgm:dir/>
          <dgm:animLvl val="lvl"/>
          <dgm:resizeHandles val="exact"/>
        </dgm:presLayoutVars>
      </dgm:prSet>
      <dgm:spPr/>
    </dgm:pt>
    <dgm:pt modelId="{35B169F4-FD0C-42E0-8728-CA1A900B17F0}" type="pres">
      <dgm:prSet presAssocID="{9FB1ACA9-2471-4313-9CF6-80B3F799BFA3}" presName="boxAndChildren" presStyleCnt="0"/>
      <dgm:spPr/>
    </dgm:pt>
    <dgm:pt modelId="{E4361720-3409-481C-B07C-451EC531715C}" type="pres">
      <dgm:prSet presAssocID="{9FB1ACA9-2471-4313-9CF6-80B3F799BFA3}" presName="parentTextBox" presStyleLbl="node1" presStyleIdx="0" presStyleCnt="1"/>
      <dgm:spPr/>
    </dgm:pt>
  </dgm:ptLst>
  <dgm:cxnLst>
    <dgm:cxn modelId="{2ED0BA08-B127-4C0E-BE6C-5A0A82065DA1}" type="presOf" srcId="{9FB1ACA9-2471-4313-9CF6-80B3F799BFA3}" destId="{E4361720-3409-481C-B07C-451EC531715C}" srcOrd="0" destOrd="0" presId="urn:microsoft.com/office/officeart/2005/8/layout/process4"/>
    <dgm:cxn modelId="{F3D71C34-2622-402D-85D1-5923871DEA76}" type="presOf" srcId="{9AF70EB9-F7B4-4273-A8F3-636D614AD6C1}" destId="{E0C996F0-35E3-46D4-A894-D586EB1B96E5}" srcOrd="0" destOrd="0" presId="urn:microsoft.com/office/officeart/2005/8/layout/process4"/>
    <dgm:cxn modelId="{F236CC83-ECCC-4856-8C83-64D3D97B83B9}" srcId="{9AF70EB9-F7B4-4273-A8F3-636D614AD6C1}" destId="{9FB1ACA9-2471-4313-9CF6-80B3F799BFA3}" srcOrd="0" destOrd="0" parTransId="{9A476870-223B-4170-B1B5-DC46E9FFB389}" sibTransId="{9497827A-4770-49E1-9962-255E36ADEF69}"/>
    <dgm:cxn modelId="{F5068317-7E8D-4EFB-A0D9-893163C6F701}" type="presParOf" srcId="{E0C996F0-35E3-46D4-A894-D586EB1B96E5}" destId="{35B169F4-FD0C-42E0-8728-CA1A900B17F0}" srcOrd="0" destOrd="0" presId="urn:microsoft.com/office/officeart/2005/8/layout/process4"/>
    <dgm:cxn modelId="{06517CF9-AC87-429C-BE07-50E248B31AA8}" type="presParOf" srcId="{35B169F4-FD0C-42E0-8728-CA1A900B17F0}" destId="{E4361720-3409-481C-B07C-451EC531715C}" srcOrd="0" destOrd="0" presId="urn:microsoft.com/office/officeart/2005/8/layout/process4"/>
  </dgm:cxnLst>
  <dgm:bg>
    <a:solidFill>
      <a:schemeClr val="accent5">
        <a:lumMod val="20000"/>
        <a:lumOff val="80000"/>
      </a:schemeClr>
    </a:solidFill>
  </dgm:bg>
  <dgm:whole/>
  <dgm:extLst>
    <a:ext uri="http://schemas.microsoft.com/office/drawing/2008/diagram">
      <dsp:dataModelExt xmlns:dsp="http://schemas.microsoft.com/office/drawing/2008/diagram" relId="rId16"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9AF70EB9-F7B4-4273-A8F3-636D614AD6C1}" type="doc">
      <dgm:prSet loTypeId="urn:microsoft.com/office/officeart/2005/8/layout/process4" loCatId="process" qsTypeId="urn:microsoft.com/office/officeart/2005/8/quickstyle/3d3" qsCatId="3D" csTypeId="urn:microsoft.com/office/officeart/2005/8/colors/accent4_2" csCatId="accent4" phldr="1"/>
      <dgm:spPr/>
      <dgm:t>
        <a:bodyPr/>
        <a:lstStyle/>
        <a:p>
          <a:endParaRPr lang="en-GB"/>
        </a:p>
      </dgm:t>
    </dgm:pt>
    <dgm:pt modelId="{9FB1ACA9-2471-4313-9CF6-80B3F799BFA3}">
      <dgm:prSet phldrT="[Text]" custT="1"/>
      <dgm:spPr>
        <a:solidFill>
          <a:schemeClr val="accent6">
            <a:lumMod val="75000"/>
          </a:schemeClr>
        </a:solidFill>
      </dgm:spPr>
      <dgm:t>
        <a:bodyPr/>
        <a:lstStyle/>
        <a:p>
          <a:endParaRPr lang="en-GB" sz="1400" b="1" dirty="0"/>
        </a:p>
        <a:p>
          <a:r>
            <a:rPr lang="en-GB" sz="1400" b="1" dirty="0"/>
            <a:t>Direct employment</a:t>
          </a:r>
        </a:p>
        <a:p>
          <a:r>
            <a:rPr lang="en-GB" sz="1400" b="1" dirty="0">
              <a:solidFill>
                <a:schemeClr val="tx1"/>
              </a:solidFill>
            </a:rPr>
            <a:t>30,185</a:t>
          </a:r>
        </a:p>
        <a:p>
          <a:endParaRPr lang="en-GB" sz="1400" b="1" dirty="0"/>
        </a:p>
      </dgm:t>
    </dgm:pt>
    <dgm:pt modelId="{9A476870-223B-4170-B1B5-DC46E9FFB389}" type="parTrans" cxnId="{F236CC83-ECCC-4856-8C83-64D3D97B83B9}">
      <dgm:prSet/>
      <dgm:spPr/>
      <dgm:t>
        <a:bodyPr/>
        <a:lstStyle/>
        <a:p>
          <a:endParaRPr lang="en-GB" sz="1100" b="1"/>
        </a:p>
      </dgm:t>
    </dgm:pt>
    <dgm:pt modelId="{9497827A-4770-49E1-9962-255E36ADEF69}" type="sibTrans" cxnId="{F236CC83-ECCC-4856-8C83-64D3D97B83B9}">
      <dgm:prSet/>
      <dgm:spPr/>
      <dgm:t>
        <a:bodyPr/>
        <a:lstStyle/>
        <a:p>
          <a:endParaRPr lang="en-GB" sz="1100" b="1"/>
        </a:p>
      </dgm:t>
    </dgm:pt>
    <dgm:pt modelId="{29F2FC5C-ECF6-466E-8706-D736C4499140}">
      <dgm:prSet phldrT="[Text]" custT="1"/>
      <dgm:spPr>
        <a:solidFill>
          <a:schemeClr val="accent6">
            <a:lumMod val="75000"/>
          </a:schemeClr>
        </a:solidFill>
      </dgm:spPr>
      <dgm:t>
        <a:bodyPr/>
        <a:lstStyle/>
        <a:p>
          <a:endParaRPr lang="en-GB" sz="1400" b="1" dirty="0">
            <a:solidFill>
              <a:schemeClr val="bg1"/>
            </a:solidFill>
          </a:endParaRPr>
        </a:p>
        <a:p>
          <a:r>
            <a:rPr lang="en-GB" sz="1400" b="1" dirty="0">
              <a:solidFill>
                <a:schemeClr val="bg1"/>
              </a:solidFill>
            </a:rPr>
            <a:t>Indirect employment </a:t>
          </a:r>
        </a:p>
        <a:p>
          <a:r>
            <a:rPr lang="en-GB" sz="1400" b="1" dirty="0">
              <a:solidFill>
                <a:schemeClr val="tx1"/>
              </a:solidFill>
            </a:rPr>
            <a:t>10,178</a:t>
          </a:r>
        </a:p>
        <a:p>
          <a:endParaRPr lang="en-GB" sz="1400" b="1" dirty="0">
            <a:solidFill>
              <a:schemeClr val="bg1"/>
            </a:solidFill>
          </a:endParaRPr>
        </a:p>
      </dgm:t>
    </dgm:pt>
    <dgm:pt modelId="{F951694F-8F93-430B-8F7D-95B3CFF65CA4}" type="parTrans" cxnId="{C010C96A-E4B5-440A-A49A-52DD812486B6}">
      <dgm:prSet/>
      <dgm:spPr/>
      <dgm:t>
        <a:bodyPr/>
        <a:lstStyle/>
        <a:p>
          <a:endParaRPr lang="en-GB" sz="1100" b="1"/>
        </a:p>
      </dgm:t>
    </dgm:pt>
    <dgm:pt modelId="{DFA21B91-3A66-4C30-B25C-1B2A9E06C244}" type="sibTrans" cxnId="{C010C96A-E4B5-440A-A49A-52DD812486B6}">
      <dgm:prSet/>
      <dgm:spPr/>
      <dgm:t>
        <a:bodyPr/>
        <a:lstStyle/>
        <a:p>
          <a:endParaRPr lang="en-GB" sz="1100" b="1"/>
        </a:p>
      </dgm:t>
    </dgm:pt>
    <dgm:pt modelId="{3082FD56-A95F-4978-86DB-77C6EEE9E1B2}">
      <dgm:prSet phldrT="[Text]" custT="1"/>
      <dgm:spPr>
        <a:solidFill>
          <a:schemeClr val="accent6">
            <a:lumMod val="75000"/>
          </a:schemeClr>
        </a:solidFill>
      </dgm:spPr>
      <dgm:t>
        <a:bodyPr/>
        <a:lstStyle/>
        <a:p>
          <a:endParaRPr lang="en-GB" sz="1400" b="1" dirty="0">
            <a:solidFill>
              <a:schemeClr val="bg1"/>
            </a:solidFill>
          </a:endParaRPr>
        </a:p>
        <a:p>
          <a:r>
            <a:rPr lang="en-GB" sz="1400" b="1" dirty="0">
              <a:solidFill>
                <a:schemeClr val="bg1"/>
              </a:solidFill>
            </a:rPr>
            <a:t>Induced employment</a:t>
          </a:r>
        </a:p>
        <a:p>
          <a:r>
            <a:rPr lang="en-GB" sz="1400" b="1" dirty="0">
              <a:solidFill>
                <a:schemeClr val="tx1"/>
              </a:solidFill>
            </a:rPr>
            <a:t>6,776</a:t>
          </a:r>
        </a:p>
        <a:p>
          <a:endParaRPr lang="en-GB" sz="1400" b="1" dirty="0">
            <a:solidFill>
              <a:schemeClr val="bg1"/>
            </a:solidFill>
          </a:endParaRPr>
        </a:p>
      </dgm:t>
    </dgm:pt>
    <dgm:pt modelId="{2C970043-A257-4D5F-8738-92038BE4F51B}" type="parTrans" cxnId="{721F4A74-3D6A-48F7-A227-CB6724481CC6}">
      <dgm:prSet/>
      <dgm:spPr/>
      <dgm:t>
        <a:bodyPr/>
        <a:lstStyle/>
        <a:p>
          <a:endParaRPr lang="en-GB" sz="1100" b="1"/>
        </a:p>
      </dgm:t>
    </dgm:pt>
    <dgm:pt modelId="{6CD6F587-28D3-4495-9DCD-A74F8E8E5C0F}" type="sibTrans" cxnId="{721F4A74-3D6A-48F7-A227-CB6724481CC6}">
      <dgm:prSet/>
      <dgm:spPr/>
      <dgm:t>
        <a:bodyPr/>
        <a:lstStyle/>
        <a:p>
          <a:endParaRPr lang="en-GB" sz="1100" b="1"/>
        </a:p>
      </dgm:t>
    </dgm:pt>
    <dgm:pt modelId="{E0C996F0-35E3-46D4-A894-D586EB1B96E5}" type="pres">
      <dgm:prSet presAssocID="{9AF70EB9-F7B4-4273-A8F3-636D614AD6C1}" presName="Name0" presStyleCnt="0">
        <dgm:presLayoutVars>
          <dgm:dir/>
          <dgm:animLvl val="lvl"/>
          <dgm:resizeHandles val="exact"/>
        </dgm:presLayoutVars>
      </dgm:prSet>
      <dgm:spPr/>
    </dgm:pt>
    <dgm:pt modelId="{5D603A49-FED8-4071-98E3-7905F1605751}" type="pres">
      <dgm:prSet presAssocID="{3082FD56-A95F-4978-86DB-77C6EEE9E1B2}" presName="boxAndChildren" presStyleCnt="0"/>
      <dgm:spPr/>
    </dgm:pt>
    <dgm:pt modelId="{32060922-355F-4F77-8027-C0ADFFB2E18C}" type="pres">
      <dgm:prSet presAssocID="{3082FD56-A95F-4978-86DB-77C6EEE9E1B2}" presName="parentTextBox" presStyleLbl="node1" presStyleIdx="0" presStyleCnt="3"/>
      <dgm:spPr/>
    </dgm:pt>
    <dgm:pt modelId="{2C367FFA-1379-42B6-A1E6-90E817984ED9}" type="pres">
      <dgm:prSet presAssocID="{DFA21B91-3A66-4C30-B25C-1B2A9E06C244}" presName="sp" presStyleCnt="0"/>
      <dgm:spPr/>
    </dgm:pt>
    <dgm:pt modelId="{B5D43BEA-9DB4-4E3D-A3E8-83BDF70CA348}" type="pres">
      <dgm:prSet presAssocID="{29F2FC5C-ECF6-466E-8706-D736C4499140}" presName="arrowAndChildren" presStyleCnt="0"/>
      <dgm:spPr/>
    </dgm:pt>
    <dgm:pt modelId="{4ED48728-EE94-42C0-AADF-B47FEB0ADC3E}" type="pres">
      <dgm:prSet presAssocID="{29F2FC5C-ECF6-466E-8706-D736C4499140}" presName="parentTextArrow" presStyleLbl="node1" presStyleIdx="1" presStyleCnt="3"/>
      <dgm:spPr/>
    </dgm:pt>
    <dgm:pt modelId="{AAA7CF0F-9295-4850-9AC5-8474D889A05D}" type="pres">
      <dgm:prSet presAssocID="{9497827A-4770-49E1-9962-255E36ADEF69}" presName="sp" presStyleCnt="0"/>
      <dgm:spPr/>
    </dgm:pt>
    <dgm:pt modelId="{52BED2CE-DB0C-4EA1-B0DF-A3EDBCAE29BC}" type="pres">
      <dgm:prSet presAssocID="{9FB1ACA9-2471-4313-9CF6-80B3F799BFA3}" presName="arrowAndChildren" presStyleCnt="0"/>
      <dgm:spPr/>
    </dgm:pt>
    <dgm:pt modelId="{0FFAD96F-FCD5-420A-8461-EE7A7567B806}" type="pres">
      <dgm:prSet presAssocID="{9FB1ACA9-2471-4313-9CF6-80B3F799BFA3}" presName="parentTextArrow" presStyleLbl="node1" presStyleIdx="2" presStyleCnt="3"/>
      <dgm:spPr/>
    </dgm:pt>
  </dgm:ptLst>
  <dgm:cxnLst>
    <dgm:cxn modelId="{1C3B2E42-F3F9-4FD2-B19A-273E7E6400DD}" type="presOf" srcId="{9AF70EB9-F7B4-4273-A8F3-636D614AD6C1}" destId="{E0C996F0-35E3-46D4-A894-D586EB1B96E5}" srcOrd="0" destOrd="0" presId="urn:microsoft.com/office/officeart/2005/8/layout/process4"/>
    <dgm:cxn modelId="{C010C96A-E4B5-440A-A49A-52DD812486B6}" srcId="{9AF70EB9-F7B4-4273-A8F3-636D614AD6C1}" destId="{29F2FC5C-ECF6-466E-8706-D736C4499140}" srcOrd="1" destOrd="0" parTransId="{F951694F-8F93-430B-8F7D-95B3CFF65CA4}" sibTransId="{DFA21B91-3A66-4C30-B25C-1B2A9E06C244}"/>
    <dgm:cxn modelId="{4ADAAB4B-3AF1-41B0-8E14-1457C1A5D61A}" type="presOf" srcId="{29F2FC5C-ECF6-466E-8706-D736C4499140}" destId="{4ED48728-EE94-42C0-AADF-B47FEB0ADC3E}" srcOrd="0" destOrd="0" presId="urn:microsoft.com/office/officeart/2005/8/layout/process4"/>
    <dgm:cxn modelId="{721F4A74-3D6A-48F7-A227-CB6724481CC6}" srcId="{9AF70EB9-F7B4-4273-A8F3-636D614AD6C1}" destId="{3082FD56-A95F-4978-86DB-77C6EEE9E1B2}" srcOrd="2" destOrd="0" parTransId="{2C970043-A257-4D5F-8738-92038BE4F51B}" sibTransId="{6CD6F587-28D3-4495-9DCD-A74F8E8E5C0F}"/>
    <dgm:cxn modelId="{F236CC83-ECCC-4856-8C83-64D3D97B83B9}" srcId="{9AF70EB9-F7B4-4273-A8F3-636D614AD6C1}" destId="{9FB1ACA9-2471-4313-9CF6-80B3F799BFA3}" srcOrd="0" destOrd="0" parTransId="{9A476870-223B-4170-B1B5-DC46E9FFB389}" sibTransId="{9497827A-4770-49E1-9962-255E36ADEF69}"/>
    <dgm:cxn modelId="{EC39F0E8-3C59-4A1C-8D08-C3B73A603FA3}" type="presOf" srcId="{3082FD56-A95F-4978-86DB-77C6EEE9E1B2}" destId="{32060922-355F-4F77-8027-C0ADFFB2E18C}" srcOrd="0" destOrd="0" presId="urn:microsoft.com/office/officeart/2005/8/layout/process4"/>
    <dgm:cxn modelId="{690EB1F1-699D-4B30-857E-52A72B2CEC24}" type="presOf" srcId="{9FB1ACA9-2471-4313-9CF6-80B3F799BFA3}" destId="{0FFAD96F-FCD5-420A-8461-EE7A7567B806}" srcOrd="0" destOrd="0" presId="urn:microsoft.com/office/officeart/2005/8/layout/process4"/>
    <dgm:cxn modelId="{424C3CC6-1F6C-44BF-8D48-410AAF95BBEF}" type="presParOf" srcId="{E0C996F0-35E3-46D4-A894-D586EB1B96E5}" destId="{5D603A49-FED8-4071-98E3-7905F1605751}" srcOrd="0" destOrd="0" presId="urn:microsoft.com/office/officeart/2005/8/layout/process4"/>
    <dgm:cxn modelId="{7B5C243B-3CCD-416A-A7C0-31A4C25B7A8C}" type="presParOf" srcId="{5D603A49-FED8-4071-98E3-7905F1605751}" destId="{32060922-355F-4F77-8027-C0ADFFB2E18C}" srcOrd="0" destOrd="0" presId="urn:microsoft.com/office/officeart/2005/8/layout/process4"/>
    <dgm:cxn modelId="{87803561-13AA-4506-9350-23B4E248A61B}" type="presParOf" srcId="{E0C996F0-35E3-46D4-A894-D586EB1B96E5}" destId="{2C367FFA-1379-42B6-A1E6-90E817984ED9}" srcOrd="1" destOrd="0" presId="urn:microsoft.com/office/officeart/2005/8/layout/process4"/>
    <dgm:cxn modelId="{D780601D-C6FF-4226-91AD-01EE40FD8D89}" type="presParOf" srcId="{E0C996F0-35E3-46D4-A894-D586EB1B96E5}" destId="{B5D43BEA-9DB4-4E3D-A3E8-83BDF70CA348}" srcOrd="2" destOrd="0" presId="urn:microsoft.com/office/officeart/2005/8/layout/process4"/>
    <dgm:cxn modelId="{99639243-7FF7-4AD5-BBCA-F8C065E780F4}" type="presParOf" srcId="{B5D43BEA-9DB4-4E3D-A3E8-83BDF70CA348}" destId="{4ED48728-EE94-42C0-AADF-B47FEB0ADC3E}" srcOrd="0" destOrd="0" presId="urn:microsoft.com/office/officeart/2005/8/layout/process4"/>
    <dgm:cxn modelId="{25AE3544-0FF8-4265-AD74-1F8970A2BC63}" type="presParOf" srcId="{E0C996F0-35E3-46D4-A894-D586EB1B96E5}" destId="{AAA7CF0F-9295-4850-9AC5-8474D889A05D}" srcOrd="3" destOrd="0" presId="urn:microsoft.com/office/officeart/2005/8/layout/process4"/>
    <dgm:cxn modelId="{A9DD118D-9854-49AC-A8AB-01B64C6F802F}" type="presParOf" srcId="{E0C996F0-35E3-46D4-A894-D586EB1B96E5}" destId="{52BED2CE-DB0C-4EA1-B0DF-A3EDBCAE29BC}" srcOrd="4" destOrd="0" presId="urn:microsoft.com/office/officeart/2005/8/layout/process4"/>
    <dgm:cxn modelId="{1A99D609-A003-4FDB-9B4A-B3D00350D299}" type="presParOf" srcId="{52BED2CE-DB0C-4EA1-B0DF-A3EDBCAE29BC}" destId="{0FFAD96F-FCD5-420A-8461-EE7A7567B806}" srcOrd="0" destOrd="0" presId="urn:microsoft.com/office/officeart/2005/8/layout/process4"/>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2756A20-75BB-43F3-BD97-CF83DC2B1591}" type="doc">
      <dgm:prSet loTypeId="urn:microsoft.com/office/officeart/2005/8/layout/vList4" loCatId="list" qsTypeId="urn:microsoft.com/office/officeart/2005/8/quickstyle/simple1" qsCatId="simple" csTypeId="urn:microsoft.com/office/officeart/2005/8/colors/accent4_2" csCatId="accent4" phldr="1"/>
      <dgm:spPr/>
      <dgm:t>
        <a:bodyPr/>
        <a:lstStyle/>
        <a:p>
          <a:endParaRPr lang="en-GB"/>
        </a:p>
      </dgm:t>
    </dgm:pt>
    <dgm:pt modelId="{FF9BA5F7-03F0-4E5D-B18A-DB63EDE739A8}">
      <dgm:prSet phldrT="[Text]"/>
      <dgm:spPr>
        <a:solidFill>
          <a:schemeClr val="accent6">
            <a:lumMod val="75000"/>
          </a:schemeClr>
        </a:solidFill>
        <a:ln>
          <a:solidFill>
            <a:schemeClr val="accent6">
              <a:lumMod val="75000"/>
            </a:schemeClr>
          </a:solidFill>
        </a:ln>
      </dgm:spPr>
      <dgm:t>
        <a:bodyPr/>
        <a:lstStyle/>
        <a:p>
          <a:r>
            <a:rPr lang="en-GB" dirty="0"/>
            <a:t>Accommodation</a:t>
          </a:r>
        </a:p>
      </dgm:t>
    </dgm:pt>
    <dgm:pt modelId="{36D60A10-2957-489B-91D8-B94BA8180927}" type="parTrans" cxnId="{62762DA7-79B2-4E7A-8AE8-F8B02878CD8A}">
      <dgm:prSet/>
      <dgm:spPr/>
      <dgm:t>
        <a:bodyPr/>
        <a:lstStyle/>
        <a:p>
          <a:endParaRPr lang="en-GB"/>
        </a:p>
      </dgm:t>
    </dgm:pt>
    <dgm:pt modelId="{AA1EA02A-8BDF-41D6-B432-14A6962E5088}" type="sibTrans" cxnId="{62762DA7-79B2-4E7A-8AE8-F8B02878CD8A}">
      <dgm:prSet/>
      <dgm:spPr/>
      <dgm:t>
        <a:bodyPr/>
        <a:lstStyle/>
        <a:p>
          <a:endParaRPr lang="en-GB"/>
        </a:p>
      </dgm:t>
    </dgm:pt>
    <dgm:pt modelId="{2E254D90-2D50-4CF5-A305-AAA097A8AA54}">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£410,058,000</a:t>
          </a:r>
          <a:r>
            <a:rPr lang="en-GB" dirty="0"/>
            <a:t>	</a:t>
          </a:r>
        </a:p>
      </dgm:t>
    </dgm:pt>
    <dgm:pt modelId="{4C3DE5D9-0724-4C0F-A134-6B270261B7CF}" type="parTrans" cxnId="{1047B3E0-B4CC-46A1-BBE8-6828159C145F}">
      <dgm:prSet/>
      <dgm:spPr/>
      <dgm:t>
        <a:bodyPr/>
        <a:lstStyle/>
        <a:p>
          <a:endParaRPr lang="en-GB"/>
        </a:p>
      </dgm:t>
    </dgm:pt>
    <dgm:pt modelId="{7ED2C459-1A82-4EA5-81D7-872049CF1B5C}" type="sibTrans" cxnId="{1047B3E0-B4CC-46A1-BBE8-6828159C145F}">
      <dgm:prSet/>
      <dgm:spPr/>
      <dgm:t>
        <a:bodyPr/>
        <a:lstStyle/>
        <a:p>
          <a:endParaRPr lang="en-GB"/>
        </a:p>
      </dgm:t>
    </dgm:pt>
    <dgm:pt modelId="{C0A94DBB-217D-4142-9956-C9EAFB338430}">
      <dgm:prSet phldrT="[Tex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£65,362,000</a:t>
          </a:r>
          <a:endParaRPr lang="en-GB" dirty="0"/>
        </a:p>
      </dgm:t>
    </dgm:pt>
    <dgm:pt modelId="{05587F60-2F1F-44D8-A4A3-C7686BDEE541}" type="parTrans" cxnId="{E45A0638-2DDE-44DC-A8C3-9D9820A0EB50}">
      <dgm:prSet/>
      <dgm:spPr/>
      <dgm:t>
        <a:bodyPr/>
        <a:lstStyle/>
        <a:p>
          <a:endParaRPr lang="en-GB"/>
        </a:p>
      </dgm:t>
    </dgm:pt>
    <dgm:pt modelId="{73269638-E285-44B2-9D2C-5D95903C813E}" type="sibTrans" cxnId="{E45A0638-2DDE-44DC-A8C3-9D9820A0EB50}">
      <dgm:prSet/>
      <dgm:spPr/>
      <dgm:t>
        <a:bodyPr/>
        <a:lstStyle/>
        <a:p>
          <a:endParaRPr lang="en-GB"/>
        </a:p>
      </dgm:t>
    </dgm:pt>
    <dgm:pt modelId="{92AC7E8E-FE18-4BFE-9C49-AF059B947B17}">
      <dgm:prSet phldrT="[Text]"/>
      <dgm:spPr>
        <a:solidFill>
          <a:schemeClr val="accent6">
            <a:lumMod val="75000"/>
          </a:schemeClr>
        </a:solidFill>
        <a:ln>
          <a:solidFill>
            <a:schemeClr val="accent6">
              <a:lumMod val="75000"/>
            </a:schemeClr>
          </a:solidFill>
        </a:ln>
      </dgm:spPr>
      <dgm:t>
        <a:bodyPr/>
        <a:lstStyle/>
        <a:p>
          <a:r>
            <a:rPr lang="en-GB" dirty="0"/>
            <a:t>Shopping</a:t>
          </a:r>
        </a:p>
      </dgm:t>
    </dgm:pt>
    <dgm:pt modelId="{1E081BF9-2386-427C-BFF4-4F0626AD0397}" type="parTrans" cxnId="{2EFD0475-C68F-4ABE-99F1-E33781C13EBA}">
      <dgm:prSet/>
      <dgm:spPr/>
      <dgm:t>
        <a:bodyPr/>
        <a:lstStyle/>
        <a:p>
          <a:endParaRPr lang="en-GB"/>
        </a:p>
      </dgm:t>
    </dgm:pt>
    <dgm:pt modelId="{3C93B4C8-3DD6-4F76-AA34-DB900A516852}" type="sibTrans" cxnId="{2EFD0475-C68F-4ABE-99F1-E33781C13EBA}">
      <dgm:prSet/>
      <dgm:spPr/>
      <dgm:t>
        <a:bodyPr/>
        <a:lstStyle/>
        <a:p>
          <a:endParaRPr lang="en-GB"/>
        </a:p>
      </dgm:t>
    </dgm:pt>
    <dgm:pt modelId="{94525BBE-D395-4186-8B8D-AC43FA0A5775}">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£158,702,000</a:t>
          </a:r>
          <a:endParaRPr lang="en-GB" dirty="0"/>
        </a:p>
      </dgm:t>
    </dgm:pt>
    <dgm:pt modelId="{7ADC2D1E-9234-49F7-A831-59B2D9FCF892}" type="parTrans" cxnId="{6C492570-5FB8-449F-B752-9BB782549AB3}">
      <dgm:prSet/>
      <dgm:spPr/>
      <dgm:t>
        <a:bodyPr/>
        <a:lstStyle/>
        <a:p>
          <a:endParaRPr lang="en-GB"/>
        </a:p>
      </dgm:t>
    </dgm:pt>
    <dgm:pt modelId="{6558EEC1-51EE-4A85-A133-6D9F3FC0FBBE}" type="sibTrans" cxnId="{6C492570-5FB8-449F-B752-9BB782549AB3}">
      <dgm:prSet/>
      <dgm:spPr/>
      <dgm:t>
        <a:bodyPr/>
        <a:lstStyle/>
        <a:p>
          <a:endParaRPr lang="en-GB"/>
        </a:p>
      </dgm:t>
    </dgm:pt>
    <dgm:pt modelId="{6276EDEE-A00E-49DB-B1DD-6AE18492F4E5}">
      <dgm:prSet phldrT="[Tex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£79,966,000</a:t>
          </a:r>
          <a:endParaRPr lang="en-GB" dirty="0"/>
        </a:p>
      </dgm:t>
    </dgm:pt>
    <dgm:pt modelId="{D973792A-B284-4475-AA17-CBE4CEED6F8D}" type="parTrans" cxnId="{ACB0E45A-E3F4-44CA-91BC-E990A7F7A9A2}">
      <dgm:prSet/>
      <dgm:spPr/>
      <dgm:t>
        <a:bodyPr/>
        <a:lstStyle/>
        <a:p>
          <a:endParaRPr lang="en-GB"/>
        </a:p>
      </dgm:t>
    </dgm:pt>
    <dgm:pt modelId="{63AD8DDD-2808-4F94-9822-D56E1C026E53}" type="sibTrans" cxnId="{ACB0E45A-E3F4-44CA-91BC-E990A7F7A9A2}">
      <dgm:prSet/>
      <dgm:spPr/>
      <dgm:t>
        <a:bodyPr/>
        <a:lstStyle/>
        <a:p>
          <a:endParaRPr lang="en-GB"/>
        </a:p>
      </dgm:t>
    </dgm:pt>
    <dgm:pt modelId="{52852C69-A92A-426A-9A76-5BD2D6000253}">
      <dgm:prSet phldrT="[Text]"/>
      <dgm:spPr>
        <a:solidFill>
          <a:schemeClr val="accent6">
            <a:lumMod val="75000"/>
          </a:schemeClr>
        </a:solidFill>
        <a:ln>
          <a:solidFill>
            <a:schemeClr val="accent6">
              <a:lumMod val="75000"/>
            </a:schemeClr>
          </a:solidFill>
        </a:ln>
      </dgm:spPr>
      <dgm:t>
        <a:bodyPr/>
        <a:lstStyle/>
        <a:p>
          <a:r>
            <a:rPr lang="en-GB" dirty="0"/>
            <a:t>Food &amp; drink</a:t>
          </a:r>
        </a:p>
      </dgm:t>
    </dgm:pt>
    <dgm:pt modelId="{EA5FE6BF-9CD4-486B-B88B-C575A2EB35AD}" type="parTrans" cxnId="{935D591B-C7BC-49FC-A1A4-641C32075EFF}">
      <dgm:prSet/>
      <dgm:spPr/>
      <dgm:t>
        <a:bodyPr/>
        <a:lstStyle/>
        <a:p>
          <a:endParaRPr lang="en-GB"/>
        </a:p>
      </dgm:t>
    </dgm:pt>
    <dgm:pt modelId="{D0EF8065-0784-4108-8732-C645597E9DC7}" type="sibTrans" cxnId="{935D591B-C7BC-49FC-A1A4-641C32075EFF}">
      <dgm:prSet/>
      <dgm:spPr/>
      <dgm:t>
        <a:bodyPr/>
        <a:lstStyle/>
        <a:p>
          <a:endParaRPr lang="en-GB"/>
        </a:p>
      </dgm:t>
    </dgm:pt>
    <dgm:pt modelId="{9F1B9E42-74FF-4C8B-93AA-67E8379C4BB8}">
      <dgm:prSet phldrT="[Tex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£221,309,000</a:t>
          </a:r>
          <a:endParaRPr lang="en-GB" dirty="0"/>
        </a:p>
      </dgm:t>
    </dgm:pt>
    <dgm:pt modelId="{A405DBE7-A133-4F57-A458-8E38CA109C5D}" type="parTrans" cxnId="{DFA31F93-7641-4325-BABB-B511BC69E28D}">
      <dgm:prSet/>
      <dgm:spPr/>
      <dgm:t>
        <a:bodyPr/>
        <a:lstStyle/>
        <a:p>
          <a:endParaRPr lang="en-GB"/>
        </a:p>
      </dgm:t>
    </dgm:pt>
    <dgm:pt modelId="{A4845C0C-2F81-433B-AE0C-F113F9075BE7}" type="sibTrans" cxnId="{DFA31F93-7641-4325-BABB-B511BC69E28D}">
      <dgm:prSet/>
      <dgm:spPr/>
      <dgm:t>
        <a:bodyPr/>
        <a:lstStyle/>
        <a:p>
          <a:endParaRPr lang="en-GB"/>
        </a:p>
      </dgm:t>
    </dgm:pt>
    <dgm:pt modelId="{664621DA-54CE-44A5-90F5-39A0A8D86CCC}">
      <dgm:prSet phldrT="[Text]"/>
      <dgm:spPr>
        <a:solidFill>
          <a:schemeClr val="accent6">
            <a:lumMod val="75000"/>
          </a:schemeClr>
        </a:solidFill>
        <a:ln>
          <a:solidFill>
            <a:schemeClr val="accent6">
              <a:lumMod val="75000"/>
            </a:schemeClr>
          </a:solidFill>
        </a:ln>
      </dgm:spPr>
      <dgm:t>
        <a:bodyPr/>
        <a:lstStyle/>
        <a:p>
          <a:r>
            <a:rPr lang="en-GB" dirty="0"/>
            <a:t>Overseas  staying visitors	£55,066</a:t>
          </a:r>
          <a:r>
            <a:rPr lang="en-GB" b="0" i="0" u="none" dirty="0"/>
            <a:t>,000</a:t>
          </a:r>
          <a:endParaRPr lang="en-GB" dirty="0"/>
        </a:p>
      </dgm:t>
    </dgm:pt>
    <dgm:pt modelId="{B645A75F-B0F5-4525-A393-A6178A1967EE}" type="parTrans" cxnId="{4D91C3AD-5E5A-4D7E-A490-75D6D18FB62C}">
      <dgm:prSet/>
      <dgm:spPr/>
      <dgm:t>
        <a:bodyPr/>
        <a:lstStyle/>
        <a:p>
          <a:endParaRPr lang="en-GB"/>
        </a:p>
      </dgm:t>
    </dgm:pt>
    <dgm:pt modelId="{0F2B240E-7AC3-499A-ADC9-84963F25DC83}" type="sibTrans" cxnId="{4D91C3AD-5E5A-4D7E-A490-75D6D18FB62C}">
      <dgm:prSet/>
      <dgm:spPr/>
      <dgm:t>
        <a:bodyPr/>
        <a:lstStyle/>
        <a:p>
          <a:endParaRPr lang="en-GB"/>
        </a:p>
      </dgm:t>
    </dgm:pt>
    <dgm:pt modelId="{BEB0E4BC-2D3D-41EF-A180-DF89DB15CB55}">
      <dgm:prSet/>
      <dgm:spPr>
        <a:solidFill>
          <a:schemeClr val="accent6">
            <a:lumMod val="75000"/>
          </a:schemeClr>
        </a:solidFill>
        <a:ln>
          <a:solidFill>
            <a:schemeClr val="accent6">
              <a:lumMod val="75000"/>
            </a:schemeClr>
          </a:solidFill>
        </a:ln>
      </dgm:spPr>
      <dgm:t>
        <a:bodyPr/>
        <a:lstStyle/>
        <a:p>
          <a:r>
            <a:rPr lang="en-GB" dirty="0"/>
            <a:t>Attractions/entertainment</a:t>
          </a:r>
        </a:p>
      </dgm:t>
    </dgm:pt>
    <dgm:pt modelId="{AFA09A4E-33B8-4C0E-A277-DA230D184FC3}" type="parTrans" cxnId="{6E285C94-90FF-4016-9AD8-E9BBC9F01D75}">
      <dgm:prSet/>
      <dgm:spPr/>
      <dgm:t>
        <a:bodyPr/>
        <a:lstStyle/>
        <a:p>
          <a:endParaRPr lang="en-GB"/>
        </a:p>
      </dgm:t>
    </dgm:pt>
    <dgm:pt modelId="{396F7466-A8E1-4C15-B217-2C6F14F2785F}" type="sibTrans" cxnId="{6E285C94-90FF-4016-9AD8-E9BBC9F01D75}">
      <dgm:prSet/>
      <dgm:spPr/>
      <dgm:t>
        <a:bodyPr/>
        <a:lstStyle/>
        <a:p>
          <a:endParaRPr lang="en-GB"/>
        </a:p>
      </dgm:t>
    </dgm:pt>
    <dgm:pt modelId="{4BB18214-6A13-48FF-AD22-A0840E35B631}">
      <dgm:prSe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£103,482,000</a:t>
          </a:r>
          <a:endParaRPr lang="en-GB" dirty="0"/>
        </a:p>
      </dgm:t>
    </dgm:pt>
    <dgm:pt modelId="{7A1E00C9-CA9C-4D1D-9432-8794AA536E2B}" type="parTrans" cxnId="{57238123-F567-45B5-90A9-35ED34EDC15A}">
      <dgm:prSet/>
      <dgm:spPr/>
      <dgm:t>
        <a:bodyPr/>
        <a:lstStyle/>
        <a:p>
          <a:endParaRPr lang="en-GB"/>
        </a:p>
      </dgm:t>
    </dgm:pt>
    <dgm:pt modelId="{863BEB06-E9F5-430C-9394-ABAAF30D45BB}" type="sibTrans" cxnId="{57238123-F567-45B5-90A9-35ED34EDC15A}">
      <dgm:prSet/>
      <dgm:spPr/>
      <dgm:t>
        <a:bodyPr/>
        <a:lstStyle/>
        <a:p>
          <a:endParaRPr lang="en-GB"/>
        </a:p>
      </dgm:t>
    </dgm:pt>
    <dgm:pt modelId="{D3B15B0B-20E6-4579-92A5-C294C39A2F4D}">
      <dgm:prSe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£26,604,000</a:t>
          </a:r>
          <a:endParaRPr lang="en-GB" dirty="0"/>
        </a:p>
      </dgm:t>
    </dgm:pt>
    <dgm:pt modelId="{7FB3B458-5EE7-48E7-80D1-6C14A12BEBAB}" type="parTrans" cxnId="{1B10A241-FB13-440B-BEAC-874D6D51104A}">
      <dgm:prSet/>
      <dgm:spPr/>
      <dgm:t>
        <a:bodyPr/>
        <a:lstStyle/>
        <a:p>
          <a:endParaRPr lang="en-GB"/>
        </a:p>
      </dgm:t>
    </dgm:pt>
    <dgm:pt modelId="{C53037B6-994A-45ED-AC7F-C673966BCCD0}" type="sibTrans" cxnId="{1B10A241-FB13-440B-BEAC-874D6D51104A}">
      <dgm:prSet/>
      <dgm:spPr/>
      <dgm:t>
        <a:bodyPr/>
        <a:lstStyle/>
        <a:p>
          <a:endParaRPr lang="en-GB"/>
        </a:p>
      </dgm:t>
    </dgm:pt>
    <dgm:pt modelId="{0A58E1C3-8043-4D06-B3F0-EB607E01CEA3}">
      <dgm:prSet/>
      <dgm:spPr>
        <a:solidFill>
          <a:schemeClr val="accent6">
            <a:lumMod val="75000"/>
          </a:schemeClr>
        </a:solidFill>
        <a:ln>
          <a:solidFill>
            <a:schemeClr val="accent6">
              <a:lumMod val="75000"/>
            </a:schemeClr>
          </a:solidFill>
        </a:ln>
      </dgm:spPr>
      <dgm:t>
        <a:bodyPr/>
        <a:lstStyle/>
        <a:p>
          <a:r>
            <a:rPr lang="en-GB" dirty="0"/>
            <a:t>Travel</a:t>
          </a:r>
        </a:p>
      </dgm:t>
    </dgm:pt>
    <dgm:pt modelId="{F8E346B3-22D0-4A6D-9128-EEB20C277D31}" type="parTrans" cxnId="{6AA169EF-FA6F-49E6-9A45-F313910F2AC7}">
      <dgm:prSet/>
      <dgm:spPr/>
      <dgm:t>
        <a:bodyPr/>
        <a:lstStyle/>
        <a:p>
          <a:endParaRPr lang="en-GB"/>
        </a:p>
      </dgm:t>
    </dgm:pt>
    <dgm:pt modelId="{FDFEF38D-497D-47FC-8214-77E1F81CD984}" type="sibTrans" cxnId="{6AA169EF-FA6F-49E6-9A45-F313910F2AC7}">
      <dgm:prSet/>
      <dgm:spPr/>
      <dgm:t>
        <a:bodyPr/>
        <a:lstStyle/>
        <a:p>
          <a:endParaRPr lang="en-GB"/>
        </a:p>
      </dgm:t>
    </dgm:pt>
    <dgm:pt modelId="{03FEE947-7337-4B4E-847B-20B1B0FCD86C}">
      <dgm:prSet/>
      <dgm:spPr>
        <a:solidFill>
          <a:schemeClr val="accent6">
            <a:lumMod val="75000"/>
          </a:schemeClr>
        </a:solidFill>
        <a:ln>
          <a:solidFill>
            <a:schemeClr val="accent6">
              <a:lumMod val="75000"/>
            </a:schemeClr>
          </a:solidFill>
        </a:ln>
      </dgm:spPr>
      <dgm:t>
        <a:bodyPr/>
        <a:lstStyle/>
        <a:p>
          <a:r>
            <a:rPr lang="en-GB" dirty="0"/>
            <a:t>UK staying visitors 		</a:t>
          </a:r>
          <a:r>
            <a:rPr lang="en-GB" b="0" i="0" u="none" dirty="0"/>
            <a:t>£214,419,000</a:t>
          </a:r>
          <a:endParaRPr lang="en-GB" dirty="0"/>
        </a:p>
      </dgm:t>
    </dgm:pt>
    <dgm:pt modelId="{B07E139A-76F4-488A-BCAD-B10CB7B131F0}" type="parTrans" cxnId="{429184A8-54D4-4624-A112-814460BD65AC}">
      <dgm:prSet/>
      <dgm:spPr/>
      <dgm:t>
        <a:bodyPr/>
        <a:lstStyle/>
        <a:p>
          <a:endParaRPr lang="en-GB"/>
        </a:p>
      </dgm:t>
    </dgm:pt>
    <dgm:pt modelId="{C5951B2D-7FDB-4FB8-8EB6-C9D72428DB1C}" type="sibTrans" cxnId="{429184A8-54D4-4624-A112-814460BD65AC}">
      <dgm:prSet/>
      <dgm:spPr/>
      <dgm:t>
        <a:bodyPr/>
        <a:lstStyle/>
        <a:p>
          <a:endParaRPr lang="en-GB"/>
        </a:p>
      </dgm:t>
    </dgm:pt>
    <dgm:pt modelId="{52A68E9E-758A-4664-A17C-F003B12BD1A9}">
      <dgm:prSet/>
      <dgm:spPr>
        <a:solidFill>
          <a:schemeClr val="accent6">
            <a:lumMod val="75000"/>
          </a:schemeClr>
        </a:solidFill>
        <a:ln>
          <a:solidFill>
            <a:schemeClr val="accent6">
              <a:lumMod val="75000"/>
            </a:schemeClr>
          </a:solidFill>
        </a:ln>
      </dgm:spPr>
      <dgm:t>
        <a:bodyPr/>
        <a:lstStyle/>
        <a:p>
          <a:r>
            <a:rPr lang="en-GB" dirty="0"/>
            <a:t>Overseas  staying visitors	</a:t>
          </a:r>
          <a:r>
            <a:rPr lang="en-GB" b="0" i="0" u="none" dirty="0"/>
            <a:t>£27,004,000</a:t>
          </a:r>
          <a:endParaRPr lang="en-GB" dirty="0"/>
        </a:p>
      </dgm:t>
    </dgm:pt>
    <dgm:pt modelId="{935DD292-F358-4DF1-B994-8ECF3085A515}" type="parTrans" cxnId="{10145A83-6712-4549-8243-FC8B0172BEB3}">
      <dgm:prSet/>
      <dgm:spPr/>
      <dgm:t>
        <a:bodyPr/>
        <a:lstStyle/>
        <a:p>
          <a:endParaRPr lang="en-GB"/>
        </a:p>
      </dgm:t>
    </dgm:pt>
    <dgm:pt modelId="{CB364358-79DF-462B-BC69-FC159FCD9AF1}" type="sibTrans" cxnId="{10145A83-6712-4549-8243-FC8B0172BEB3}">
      <dgm:prSet/>
      <dgm:spPr/>
      <dgm:t>
        <a:bodyPr/>
        <a:lstStyle/>
        <a:p>
          <a:endParaRPr lang="en-GB"/>
        </a:p>
      </dgm:t>
    </dgm:pt>
    <dgm:pt modelId="{AEE6CCC4-5DB8-466A-A8BE-1F554E6B7DF0}">
      <dgm:prSet phldrT="[Text]"/>
      <dgm:spPr>
        <a:solidFill>
          <a:schemeClr val="accent6">
            <a:lumMod val="75000"/>
          </a:schemeClr>
        </a:solidFill>
        <a:ln>
          <a:solidFill>
            <a:schemeClr val="accent6">
              <a:lumMod val="75000"/>
            </a:schemeClr>
          </a:solidFill>
        </a:ln>
      </dgm:spPr>
      <dgm:t>
        <a:bodyPr/>
        <a:lstStyle/>
        <a:p>
          <a:r>
            <a:rPr lang="en-GB" dirty="0"/>
            <a:t>Day visitors			</a:t>
          </a:r>
          <a:r>
            <a:rPr lang="en-GB" b="0" i="0" u="none" dirty="0"/>
            <a:t>£372,222,000</a:t>
          </a:r>
          <a:endParaRPr lang="en-GB" dirty="0"/>
        </a:p>
      </dgm:t>
    </dgm:pt>
    <dgm:pt modelId="{B895B311-5C22-474C-B04A-8240C34F37A5}" type="parTrans" cxnId="{C8529B77-95B0-4643-B92B-D096FD458B0A}">
      <dgm:prSet/>
      <dgm:spPr/>
      <dgm:t>
        <a:bodyPr/>
        <a:lstStyle/>
        <a:p>
          <a:endParaRPr lang="en-GB"/>
        </a:p>
      </dgm:t>
    </dgm:pt>
    <dgm:pt modelId="{2F9CA9DC-8A28-42E9-96CB-28C87BFCECDA}" type="sibTrans" cxnId="{C8529B77-95B0-4643-B92B-D096FD458B0A}">
      <dgm:prSet/>
      <dgm:spPr/>
      <dgm:t>
        <a:bodyPr/>
        <a:lstStyle/>
        <a:p>
          <a:endParaRPr lang="en-GB"/>
        </a:p>
      </dgm:t>
    </dgm:pt>
    <dgm:pt modelId="{E2FB2116-AD4F-41C7-8B37-51A7E78A41C6}">
      <dgm:prSet phldrT="[Text]"/>
      <dgm:spPr>
        <a:solidFill>
          <a:schemeClr val="accent6">
            <a:lumMod val="75000"/>
          </a:schemeClr>
        </a:solidFill>
        <a:ln>
          <a:solidFill>
            <a:schemeClr val="accent6">
              <a:lumMod val="75000"/>
            </a:schemeClr>
          </a:solidFill>
        </a:ln>
      </dgm:spPr>
      <dgm:t>
        <a:bodyPr/>
        <a:lstStyle/>
        <a:p>
          <a:r>
            <a:rPr lang="en-GB" dirty="0"/>
            <a:t>Day visitors			</a:t>
          </a:r>
          <a:r>
            <a:rPr lang="en-GB" b="0" i="0" u="none" dirty="0"/>
            <a:t>£425,194,000</a:t>
          </a:r>
          <a:endParaRPr lang="en-GB" dirty="0"/>
        </a:p>
      </dgm:t>
    </dgm:pt>
    <dgm:pt modelId="{F1877CE3-57FB-42AB-96AF-E3704425CB76}" type="parTrans" cxnId="{B940DCC8-9244-4DD1-8F79-3847E15D6785}">
      <dgm:prSet/>
      <dgm:spPr/>
      <dgm:t>
        <a:bodyPr/>
        <a:lstStyle/>
        <a:p>
          <a:endParaRPr lang="en-GB"/>
        </a:p>
      </dgm:t>
    </dgm:pt>
    <dgm:pt modelId="{E493DAE8-EDF9-4F30-ABE4-40D139E50459}" type="sibTrans" cxnId="{B940DCC8-9244-4DD1-8F79-3847E15D6785}">
      <dgm:prSet/>
      <dgm:spPr/>
      <dgm:t>
        <a:bodyPr/>
        <a:lstStyle/>
        <a:p>
          <a:endParaRPr lang="en-GB"/>
        </a:p>
      </dgm:t>
    </dgm:pt>
    <dgm:pt modelId="{5A80173F-AA72-4535-8EE3-26CF1CD14057}">
      <dgm:prSet/>
      <dgm:spPr>
        <a:solidFill>
          <a:schemeClr val="accent6">
            <a:lumMod val="75000"/>
          </a:schemeClr>
        </a:solidFill>
        <a:ln>
          <a:solidFill>
            <a:schemeClr val="accent6">
              <a:lumMod val="75000"/>
            </a:schemeClr>
          </a:solidFill>
        </a:ln>
      </dgm:spPr>
      <dgm:t>
        <a:bodyPr/>
        <a:lstStyle/>
        <a:p>
          <a:r>
            <a:rPr lang="en-GB" dirty="0"/>
            <a:t>Day visitors			</a:t>
          </a:r>
          <a:r>
            <a:rPr lang="en-GB" b="0" i="0" u="none" dirty="0"/>
            <a:t>£118,473,000</a:t>
          </a:r>
          <a:endParaRPr lang="en-GB" dirty="0"/>
        </a:p>
      </dgm:t>
    </dgm:pt>
    <dgm:pt modelId="{B868A52F-8384-417F-B2F2-C638964E9B27}" type="parTrans" cxnId="{E63F3010-D17D-4372-8DAC-57A9DDDD4EC3}">
      <dgm:prSet/>
      <dgm:spPr/>
      <dgm:t>
        <a:bodyPr/>
        <a:lstStyle/>
        <a:p>
          <a:endParaRPr lang="en-GB"/>
        </a:p>
      </dgm:t>
    </dgm:pt>
    <dgm:pt modelId="{87FEBFF2-A71F-4423-96A4-8618167F6F84}" type="sibTrans" cxnId="{E63F3010-D17D-4372-8DAC-57A9DDDD4EC3}">
      <dgm:prSet/>
      <dgm:spPr/>
      <dgm:t>
        <a:bodyPr/>
        <a:lstStyle/>
        <a:p>
          <a:endParaRPr lang="en-GB"/>
        </a:p>
      </dgm:t>
    </dgm:pt>
    <dgm:pt modelId="{A5B9952D-B62B-4316-967D-E37FCBA9DE12}">
      <dgm:prSet/>
      <dgm:spPr>
        <a:solidFill>
          <a:schemeClr val="accent6">
            <a:lumMod val="75000"/>
          </a:schemeClr>
        </a:solidFill>
        <a:ln>
          <a:solidFill>
            <a:schemeClr val="accent6">
              <a:lumMod val="75000"/>
            </a:schemeClr>
          </a:solidFill>
        </a:ln>
      </dgm:spPr>
      <dgm:t>
        <a:bodyPr/>
        <a:lstStyle/>
        <a:p>
          <a:r>
            <a:rPr lang="en-GB" dirty="0"/>
            <a:t>Day visitors			</a:t>
          </a:r>
          <a:r>
            <a:rPr lang="en-GB" b="0" i="0" u="none" dirty="0"/>
            <a:t>£185,422,000</a:t>
          </a:r>
          <a:endParaRPr lang="en-GB" dirty="0"/>
        </a:p>
      </dgm:t>
    </dgm:pt>
    <dgm:pt modelId="{36A242C7-DF7C-468D-9C79-253D2F85D1E4}" type="parTrans" cxnId="{F99E638E-CE34-4F02-A272-9551A362843E}">
      <dgm:prSet/>
      <dgm:spPr/>
      <dgm:t>
        <a:bodyPr/>
        <a:lstStyle/>
        <a:p>
          <a:endParaRPr lang="en-GB"/>
        </a:p>
      </dgm:t>
    </dgm:pt>
    <dgm:pt modelId="{6050CB09-0372-41E8-A933-7B4768BCA977}" type="sibTrans" cxnId="{F99E638E-CE34-4F02-A272-9551A362843E}">
      <dgm:prSet/>
      <dgm:spPr/>
      <dgm:t>
        <a:bodyPr/>
        <a:lstStyle/>
        <a:p>
          <a:endParaRPr lang="en-GB"/>
        </a:p>
      </dgm:t>
    </dgm:pt>
    <dgm:pt modelId="{81BB0D8E-902C-4B4C-B2AC-DCFE9F45337C}" type="pres">
      <dgm:prSet presAssocID="{E2756A20-75BB-43F3-BD97-CF83DC2B1591}" presName="linear" presStyleCnt="0">
        <dgm:presLayoutVars>
          <dgm:dir/>
          <dgm:resizeHandles val="exact"/>
        </dgm:presLayoutVars>
      </dgm:prSet>
      <dgm:spPr/>
    </dgm:pt>
    <dgm:pt modelId="{DE6D9B3E-9232-48B9-B155-F127DD388DD0}" type="pres">
      <dgm:prSet presAssocID="{FF9BA5F7-03F0-4E5D-B18A-DB63EDE739A8}" presName="comp" presStyleCnt="0"/>
      <dgm:spPr/>
    </dgm:pt>
    <dgm:pt modelId="{54CBCDAF-85DE-4476-8DB2-2FD23D0204A1}" type="pres">
      <dgm:prSet presAssocID="{FF9BA5F7-03F0-4E5D-B18A-DB63EDE739A8}" presName="box" presStyleLbl="node1" presStyleIdx="0" presStyleCnt="5"/>
      <dgm:spPr/>
    </dgm:pt>
    <dgm:pt modelId="{07135594-93CB-4EFA-A35C-4C650CB7FD38}" type="pres">
      <dgm:prSet presAssocID="{FF9BA5F7-03F0-4E5D-B18A-DB63EDE739A8}" presName="img" presStyleLbl="fgImgPlace1" presStyleIdx="0" presStyleCnt="5"/>
      <dgm:spPr>
        <a:blipFill rotWithShape="1">
          <a:blip xmlns:r="http://schemas.openxmlformats.org/officeDocument/2006/relationships" r:embed="rId1"/>
          <a:stretch>
            <a:fillRect/>
          </a:stretch>
        </a:blipFill>
      </dgm:spPr>
    </dgm:pt>
    <dgm:pt modelId="{725BAA8B-762E-4F87-BC91-D4CCB38DA105}" type="pres">
      <dgm:prSet presAssocID="{FF9BA5F7-03F0-4E5D-B18A-DB63EDE739A8}" presName="text" presStyleLbl="node1" presStyleIdx="0" presStyleCnt="5">
        <dgm:presLayoutVars>
          <dgm:bulletEnabled val="1"/>
        </dgm:presLayoutVars>
      </dgm:prSet>
      <dgm:spPr/>
    </dgm:pt>
    <dgm:pt modelId="{2DF94386-81DA-4650-AF6F-D9B6D68C58AA}" type="pres">
      <dgm:prSet presAssocID="{AA1EA02A-8BDF-41D6-B432-14A6962E5088}" presName="spacer" presStyleCnt="0"/>
      <dgm:spPr/>
    </dgm:pt>
    <dgm:pt modelId="{44DDC73B-AAF4-4E80-A36D-519D4D71C67C}" type="pres">
      <dgm:prSet presAssocID="{92AC7E8E-FE18-4BFE-9C49-AF059B947B17}" presName="comp" presStyleCnt="0"/>
      <dgm:spPr/>
    </dgm:pt>
    <dgm:pt modelId="{A21B2D68-1916-449F-B3F9-9C71363EFC9A}" type="pres">
      <dgm:prSet presAssocID="{92AC7E8E-FE18-4BFE-9C49-AF059B947B17}" presName="box" presStyleLbl="node1" presStyleIdx="1" presStyleCnt="5"/>
      <dgm:spPr/>
    </dgm:pt>
    <dgm:pt modelId="{67E5A9FF-6D57-4C71-B22F-E89DA984D429}" type="pres">
      <dgm:prSet presAssocID="{92AC7E8E-FE18-4BFE-9C49-AF059B947B17}" presName="img" presStyleLbl="fgImgPlace1" presStyleIdx="1" presStyleCnt="5"/>
      <dgm:spPr>
        <a:blipFill rotWithShape="1">
          <a:blip xmlns:r="http://schemas.openxmlformats.org/officeDocument/2006/relationships" r:embed="rId2"/>
          <a:stretch>
            <a:fillRect/>
          </a:stretch>
        </a:blipFill>
      </dgm:spPr>
    </dgm:pt>
    <dgm:pt modelId="{01E2BF79-A6D7-4E7F-8164-60ED1A27109C}" type="pres">
      <dgm:prSet presAssocID="{92AC7E8E-FE18-4BFE-9C49-AF059B947B17}" presName="text" presStyleLbl="node1" presStyleIdx="1" presStyleCnt="5">
        <dgm:presLayoutVars>
          <dgm:bulletEnabled val="1"/>
        </dgm:presLayoutVars>
      </dgm:prSet>
      <dgm:spPr/>
    </dgm:pt>
    <dgm:pt modelId="{90E1790E-7B0E-4AC0-B991-B51F5ED2C1E5}" type="pres">
      <dgm:prSet presAssocID="{3C93B4C8-3DD6-4F76-AA34-DB900A516852}" presName="spacer" presStyleCnt="0"/>
      <dgm:spPr/>
    </dgm:pt>
    <dgm:pt modelId="{945A2000-7559-476D-923E-DC54EA743FFD}" type="pres">
      <dgm:prSet presAssocID="{52852C69-A92A-426A-9A76-5BD2D6000253}" presName="comp" presStyleCnt="0"/>
      <dgm:spPr/>
    </dgm:pt>
    <dgm:pt modelId="{EC01044B-3725-4505-9883-69AC7B66A4A1}" type="pres">
      <dgm:prSet presAssocID="{52852C69-A92A-426A-9A76-5BD2D6000253}" presName="box" presStyleLbl="node1" presStyleIdx="2" presStyleCnt="5"/>
      <dgm:spPr/>
    </dgm:pt>
    <dgm:pt modelId="{BE481B0E-BE93-41F3-AF47-51C9D354C9DD}" type="pres">
      <dgm:prSet presAssocID="{52852C69-A92A-426A-9A76-5BD2D6000253}" presName="img" presStyleLbl="fgImgPlace1" presStyleIdx="2" presStyleCnt="5"/>
      <dgm:spPr>
        <a:blipFill rotWithShape="1">
          <a:blip xmlns:r="http://schemas.openxmlformats.org/officeDocument/2006/relationships" r:embed="rId3"/>
          <a:stretch>
            <a:fillRect/>
          </a:stretch>
        </a:blipFill>
      </dgm:spPr>
    </dgm:pt>
    <dgm:pt modelId="{DD4D969C-D6C1-4A3C-B145-A6ADFF806CA2}" type="pres">
      <dgm:prSet presAssocID="{52852C69-A92A-426A-9A76-5BD2D6000253}" presName="text" presStyleLbl="node1" presStyleIdx="2" presStyleCnt="5">
        <dgm:presLayoutVars>
          <dgm:bulletEnabled val="1"/>
        </dgm:presLayoutVars>
      </dgm:prSet>
      <dgm:spPr/>
    </dgm:pt>
    <dgm:pt modelId="{0FC5F50E-34CA-4F6D-8EA5-BB7FEFAF973D}" type="pres">
      <dgm:prSet presAssocID="{D0EF8065-0784-4108-8732-C645597E9DC7}" presName="spacer" presStyleCnt="0"/>
      <dgm:spPr/>
    </dgm:pt>
    <dgm:pt modelId="{A5AA5621-765A-464E-8AFC-E57CD8939B99}" type="pres">
      <dgm:prSet presAssocID="{BEB0E4BC-2D3D-41EF-A180-DF89DB15CB55}" presName="comp" presStyleCnt="0"/>
      <dgm:spPr/>
    </dgm:pt>
    <dgm:pt modelId="{830A7FA2-A456-493B-8FA4-5D4167BB24C2}" type="pres">
      <dgm:prSet presAssocID="{BEB0E4BC-2D3D-41EF-A180-DF89DB15CB55}" presName="box" presStyleLbl="node1" presStyleIdx="3" presStyleCnt="5"/>
      <dgm:spPr/>
    </dgm:pt>
    <dgm:pt modelId="{41D7557A-3834-4E3C-A1F2-CE4D259E3BE9}" type="pres">
      <dgm:prSet presAssocID="{BEB0E4BC-2D3D-41EF-A180-DF89DB15CB55}" presName="img" presStyleLbl="fgImgPlace1" presStyleIdx="3" presStyleCnt="5"/>
      <dgm:spPr>
        <a:blipFill rotWithShape="1">
          <a:blip xmlns:r="http://schemas.openxmlformats.org/officeDocument/2006/relationships" r:embed="rId4"/>
          <a:stretch>
            <a:fillRect/>
          </a:stretch>
        </a:blipFill>
      </dgm:spPr>
    </dgm:pt>
    <dgm:pt modelId="{02995753-B3BC-47C0-8B3B-0691A0D9EE9D}" type="pres">
      <dgm:prSet presAssocID="{BEB0E4BC-2D3D-41EF-A180-DF89DB15CB55}" presName="text" presStyleLbl="node1" presStyleIdx="3" presStyleCnt="5">
        <dgm:presLayoutVars>
          <dgm:bulletEnabled val="1"/>
        </dgm:presLayoutVars>
      </dgm:prSet>
      <dgm:spPr/>
    </dgm:pt>
    <dgm:pt modelId="{B80DFBB9-6F78-4596-B7BB-9029C2D07F93}" type="pres">
      <dgm:prSet presAssocID="{396F7466-A8E1-4C15-B217-2C6F14F2785F}" presName="spacer" presStyleCnt="0"/>
      <dgm:spPr/>
    </dgm:pt>
    <dgm:pt modelId="{CAC60B93-90B4-4755-9B13-54AF53464D6E}" type="pres">
      <dgm:prSet presAssocID="{0A58E1C3-8043-4D06-B3F0-EB607E01CEA3}" presName="comp" presStyleCnt="0"/>
      <dgm:spPr/>
    </dgm:pt>
    <dgm:pt modelId="{463E5C89-85EF-40C2-AA58-6F1684FF4100}" type="pres">
      <dgm:prSet presAssocID="{0A58E1C3-8043-4D06-B3F0-EB607E01CEA3}" presName="box" presStyleLbl="node1" presStyleIdx="4" presStyleCnt="5"/>
      <dgm:spPr/>
    </dgm:pt>
    <dgm:pt modelId="{FE3E9036-0BA5-497B-B850-5E7CA2C560F9}" type="pres">
      <dgm:prSet presAssocID="{0A58E1C3-8043-4D06-B3F0-EB607E01CEA3}" presName="img" presStyleLbl="fgImgPlace1" presStyleIdx="4" presStyleCnt="5"/>
      <dgm:spPr>
        <a:blipFill rotWithShape="1">
          <a:blip xmlns:r="http://schemas.openxmlformats.org/officeDocument/2006/relationships" r:embed="rId5"/>
          <a:stretch>
            <a:fillRect/>
          </a:stretch>
        </a:blipFill>
      </dgm:spPr>
    </dgm:pt>
    <dgm:pt modelId="{68A22402-7CD0-42BB-9A4C-10E4888C8F19}" type="pres">
      <dgm:prSet presAssocID="{0A58E1C3-8043-4D06-B3F0-EB607E01CEA3}" presName="text" presStyleLbl="node1" presStyleIdx="4" presStyleCnt="5">
        <dgm:presLayoutVars>
          <dgm:bulletEnabled val="1"/>
        </dgm:presLayoutVars>
      </dgm:prSet>
      <dgm:spPr/>
    </dgm:pt>
  </dgm:ptLst>
  <dgm:cxnLst>
    <dgm:cxn modelId="{70F28E00-91C5-4B5A-A06E-6262C764302C}" type="presOf" srcId="{52852C69-A92A-426A-9A76-5BD2D6000253}" destId="{DD4D969C-D6C1-4A3C-B145-A6ADFF806CA2}" srcOrd="1" destOrd="0" presId="urn:microsoft.com/office/officeart/2005/8/layout/vList4"/>
    <dgm:cxn modelId="{616FF805-D447-4D26-8AD6-98FA9574BC51}" type="presOf" srcId="{52A68E9E-758A-4664-A17C-F003B12BD1A9}" destId="{68A22402-7CD0-42BB-9A4C-10E4888C8F19}" srcOrd="1" destOrd="2" presId="urn:microsoft.com/office/officeart/2005/8/layout/vList4"/>
    <dgm:cxn modelId="{711A730F-33BB-4417-B11C-DABD441DB4B2}" type="presOf" srcId="{52A68E9E-758A-4664-A17C-F003B12BD1A9}" destId="{463E5C89-85EF-40C2-AA58-6F1684FF4100}" srcOrd="0" destOrd="2" presId="urn:microsoft.com/office/officeart/2005/8/layout/vList4"/>
    <dgm:cxn modelId="{E63F3010-D17D-4372-8DAC-57A9DDDD4EC3}" srcId="{BEB0E4BC-2D3D-41EF-A180-DF89DB15CB55}" destId="{5A80173F-AA72-4535-8EE3-26CF1CD14057}" srcOrd="2" destOrd="0" parTransId="{B868A52F-8384-417F-B2F2-C638964E9B27}" sibTransId="{87FEBFF2-A71F-4423-96A4-8618167F6F84}"/>
    <dgm:cxn modelId="{21048E18-C08D-4707-8FB1-59504E353656}" type="presOf" srcId="{94525BBE-D395-4186-8B8D-AC43FA0A5775}" destId="{A21B2D68-1916-449F-B3F9-9C71363EFC9A}" srcOrd="0" destOrd="1" presId="urn:microsoft.com/office/officeart/2005/8/layout/vList4"/>
    <dgm:cxn modelId="{E5E9D518-35D1-424A-973F-1371ABA682FF}" type="presOf" srcId="{03FEE947-7337-4B4E-847B-20B1B0FCD86C}" destId="{68A22402-7CD0-42BB-9A4C-10E4888C8F19}" srcOrd="1" destOrd="1" presId="urn:microsoft.com/office/officeart/2005/8/layout/vList4"/>
    <dgm:cxn modelId="{935D591B-C7BC-49FC-A1A4-641C32075EFF}" srcId="{E2756A20-75BB-43F3-BD97-CF83DC2B1591}" destId="{52852C69-A92A-426A-9A76-5BD2D6000253}" srcOrd="2" destOrd="0" parTransId="{EA5FE6BF-9CD4-486B-B88B-C575A2EB35AD}" sibTransId="{D0EF8065-0784-4108-8732-C645597E9DC7}"/>
    <dgm:cxn modelId="{728A881F-13FF-4D98-A5BD-AA401D246B3E}" type="presOf" srcId="{BEB0E4BC-2D3D-41EF-A180-DF89DB15CB55}" destId="{830A7FA2-A456-493B-8FA4-5D4167BB24C2}" srcOrd="0" destOrd="0" presId="urn:microsoft.com/office/officeart/2005/8/layout/vList4"/>
    <dgm:cxn modelId="{57238123-F567-45B5-90A9-35ED34EDC15A}" srcId="{BEB0E4BC-2D3D-41EF-A180-DF89DB15CB55}" destId="{4BB18214-6A13-48FF-AD22-A0840E35B631}" srcOrd="0" destOrd="0" parTransId="{7A1E00C9-CA9C-4D1D-9432-8794AA536E2B}" sibTransId="{863BEB06-E9F5-430C-9394-ABAAF30D45BB}"/>
    <dgm:cxn modelId="{4A75CC28-B814-47F7-9CE9-33C1B8BDEBDD}" type="presOf" srcId="{AEE6CCC4-5DB8-466A-A8BE-1F554E6B7DF0}" destId="{01E2BF79-A6D7-4E7F-8164-60ED1A27109C}" srcOrd="1" destOrd="3" presId="urn:microsoft.com/office/officeart/2005/8/layout/vList4"/>
    <dgm:cxn modelId="{6EBA492A-AF2F-410B-9016-2D397D85AF33}" type="presOf" srcId="{0A58E1C3-8043-4D06-B3F0-EB607E01CEA3}" destId="{463E5C89-85EF-40C2-AA58-6F1684FF4100}" srcOrd="0" destOrd="0" presId="urn:microsoft.com/office/officeart/2005/8/layout/vList4"/>
    <dgm:cxn modelId="{39134435-18FA-4E0F-B5A4-FAEC2424DFA8}" type="presOf" srcId="{9F1B9E42-74FF-4C8B-93AA-67E8379C4BB8}" destId="{DD4D969C-D6C1-4A3C-B145-A6ADFF806CA2}" srcOrd="1" destOrd="1" presId="urn:microsoft.com/office/officeart/2005/8/layout/vList4"/>
    <dgm:cxn modelId="{E45A0638-2DDE-44DC-A8C3-9D9820A0EB50}" srcId="{FF9BA5F7-03F0-4E5D-B18A-DB63EDE739A8}" destId="{C0A94DBB-217D-4142-9956-C9EAFB338430}" srcOrd="1" destOrd="0" parTransId="{05587F60-2F1F-44D8-A4A3-C7686BDEE541}" sibTransId="{73269638-E285-44B2-9D2C-5D95903C813E}"/>
    <dgm:cxn modelId="{7FF14E3D-E0A8-4DCF-965F-6F586140F105}" type="presOf" srcId="{E2FB2116-AD4F-41C7-8B37-51A7E78A41C6}" destId="{EC01044B-3725-4505-9883-69AC7B66A4A1}" srcOrd="0" destOrd="3" presId="urn:microsoft.com/office/officeart/2005/8/layout/vList4"/>
    <dgm:cxn modelId="{9ADFA93D-09A8-492F-8A44-535C827858D4}" type="presOf" srcId="{664621DA-54CE-44A5-90F5-39A0A8D86CCC}" destId="{EC01044B-3725-4505-9883-69AC7B66A4A1}" srcOrd="0" destOrd="2" presId="urn:microsoft.com/office/officeart/2005/8/layout/vList4"/>
    <dgm:cxn modelId="{F3298061-9669-4DA0-8E90-21E33D9CD5F1}" type="presOf" srcId="{92AC7E8E-FE18-4BFE-9C49-AF059B947B17}" destId="{A21B2D68-1916-449F-B3F9-9C71363EFC9A}" srcOrd="0" destOrd="0" presId="urn:microsoft.com/office/officeart/2005/8/layout/vList4"/>
    <dgm:cxn modelId="{1B10A241-FB13-440B-BEAC-874D6D51104A}" srcId="{BEB0E4BC-2D3D-41EF-A180-DF89DB15CB55}" destId="{D3B15B0B-20E6-4579-92A5-C294C39A2F4D}" srcOrd="1" destOrd="0" parTransId="{7FB3B458-5EE7-48E7-80D1-6C14A12BEBAB}" sibTransId="{C53037B6-994A-45ED-AC7F-C673966BCCD0}"/>
    <dgm:cxn modelId="{CD34ED41-8401-4767-A429-6F5E9B7A0D9E}" type="presOf" srcId="{92AC7E8E-FE18-4BFE-9C49-AF059B947B17}" destId="{01E2BF79-A6D7-4E7F-8164-60ED1A27109C}" srcOrd="1" destOrd="0" presId="urn:microsoft.com/office/officeart/2005/8/layout/vList4"/>
    <dgm:cxn modelId="{C0F62A46-EA50-45A9-87EB-4938BCF93CB3}" type="presOf" srcId="{0A58E1C3-8043-4D06-B3F0-EB607E01CEA3}" destId="{68A22402-7CD0-42BB-9A4C-10E4888C8F19}" srcOrd="1" destOrd="0" presId="urn:microsoft.com/office/officeart/2005/8/layout/vList4"/>
    <dgm:cxn modelId="{D0BB2E49-8365-43DC-A7C0-441871FF665E}" type="presOf" srcId="{6276EDEE-A00E-49DB-B1DD-6AE18492F4E5}" destId="{01E2BF79-A6D7-4E7F-8164-60ED1A27109C}" srcOrd="1" destOrd="2" presId="urn:microsoft.com/office/officeart/2005/8/layout/vList4"/>
    <dgm:cxn modelId="{A2FC8B4A-EC90-4E20-81CE-AB59C9CAE91B}" type="presOf" srcId="{E2FB2116-AD4F-41C7-8B37-51A7E78A41C6}" destId="{DD4D969C-D6C1-4A3C-B145-A6ADFF806CA2}" srcOrd="1" destOrd="3" presId="urn:microsoft.com/office/officeart/2005/8/layout/vList4"/>
    <dgm:cxn modelId="{6C492570-5FB8-449F-B752-9BB782549AB3}" srcId="{92AC7E8E-FE18-4BFE-9C49-AF059B947B17}" destId="{94525BBE-D395-4186-8B8D-AC43FA0A5775}" srcOrd="0" destOrd="0" parTransId="{7ADC2D1E-9234-49F7-A831-59B2D9FCF892}" sibTransId="{6558EEC1-51EE-4A85-A133-6D9F3FC0FBBE}"/>
    <dgm:cxn modelId="{5A90EE73-ACD1-43A9-AD28-4D5512939099}" type="presOf" srcId="{2E254D90-2D50-4CF5-A305-AAA097A8AA54}" destId="{725BAA8B-762E-4F87-BC91-D4CCB38DA105}" srcOrd="1" destOrd="1" presId="urn:microsoft.com/office/officeart/2005/8/layout/vList4"/>
    <dgm:cxn modelId="{2EFD0475-C68F-4ABE-99F1-E33781C13EBA}" srcId="{E2756A20-75BB-43F3-BD97-CF83DC2B1591}" destId="{92AC7E8E-FE18-4BFE-9C49-AF059B947B17}" srcOrd="1" destOrd="0" parTransId="{1E081BF9-2386-427C-BFF4-4F0626AD0397}" sibTransId="{3C93B4C8-3DD6-4F76-AA34-DB900A516852}"/>
    <dgm:cxn modelId="{C8529B77-95B0-4643-B92B-D096FD458B0A}" srcId="{92AC7E8E-FE18-4BFE-9C49-AF059B947B17}" destId="{AEE6CCC4-5DB8-466A-A8BE-1F554E6B7DF0}" srcOrd="2" destOrd="0" parTransId="{B895B311-5C22-474C-B04A-8240C34F37A5}" sibTransId="{2F9CA9DC-8A28-42E9-96CB-28C87BFCECDA}"/>
    <dgm:cxn modelId="{86FA107A-7D68-4353-9921-CCA13A1EAD41}" type="presOf" srcId="{52852C69-A92A-426A-9A76-5BD2D6000253}" destId="{EC01044B-3725-4505-9883-69AC7B66A4A1}" srcOrd="0" destOrd="0" presId="urn:microsoft.com/office/officeart/2005/8/layout/vList4"/>
    <dgm:cxn modelId="{ACB0E45A-E3F4-44CA-91BC-E990A7F7A9A2}" srcId="{92AC7E8E-FE18-4BFE-9C49-AF059B947B17}" destId="{6276EDEE-A00E-49DB-B1DD-6AE18492F4E5}" srcOrd="1" destOrd="0" parTransId="{D973792A-B284-4475-AA17-CBE4CEED6F8D}" sibTransId="{63AD8DDD-2808-4F94-9822-D56E1C026E53}"/>
    <dgm:cxn modelId="{C074F87C-30FF-4F77-AD79-8C781E5D24FD}" type="presOf" srcId="{C0A94DBB-217D-4142-9956-C9EAFB338430}" destId="{54CBCDAF-85DE-4476-8DB2-2FD23D0204A1}" srcOrd="0" destOrd="2" presId="urn:microsoft.com/office/officeart/2005/8/layout/vList4"/>
    <dgm:cxn modelId="{860CA980-B651-4497-8B1B-AEBF62527236}" type="presOf" srcId="{FF9BA5F7-03F0-4E5D-B18A-DB63EDE739A8}" destId="{725BAA8B-762E-4F87-BC91-D4CCB38DA105}" srcOrd="1" destOrd="0" presId="urn:microsoft.com/office/officeart/2005/8/layout/vList4"/>
    <dgm:cxn modelId="{10145A83-6712-4549-8243-FC8B0172BEB3}" srcId="{0A58E1C3-8043-4D06-B3F0-EB607E01CEA3}" destId="{52A68E9E-758A-4664-A17C-F003B12BD1A9}" srcOrd="1" destOrd="0" parTransId="{935DD292-F358-4DF1-B994-8ECF3085A515}" sibTransId="{CB364358-79DF-462B-BC69-FC159FCD9AF1}"/>
    <dgm:cxn modelId="{216E208B-F08C-4479-BCE5-1C781E49D4BF}" type="presOf" srcId="{BEB0E4BC-2D3D-41EF-A180-DF89DB15CB55}" destId="{02995753-B3BC-47C0-8B3B-0691A0D9EE9D}" srcOrd="1" destOrd="0" presId="urn:microsoft.com/office/officeart/2005/8/layout/vList4"/>
    <dgm:cxn modelId="{F99E638E-CE34-4F02-A272-9551A362843E}" srcId="{0A58E1C3-8043-4D06-B3F0-EB607E01CEA3}" destId="{A5B9952D-B62B-4316-967D-E37FCBA9DE12}" srcOrd="2" destOrd="0" parTransId="{36A242C7-DF7C-468D-9C79-253D2F85D1E4}" sibTransId="{6050CB09-0372-41E8-A933-7B4768BCA977}"/>
    <dgm:cxn modelId="{B7376D91-708C-4D6F-AC5C-E7AA7D718F5D}" type="presOf" srcId="{5A80173F-AA72-4535-8EE3-26CF1CD14057}" destId="{02995753-B3BC-47C0-8B3B-0691A0D9EE9D}" srcOrd="1" destOrd="3" presId="urn:microsoft.com/office/officeart/2005/8/layout/vList4"/>
    <dgm:cxn modelId="{0F048F92-845A-417F-816B-771C791ACDB5}" type="presOf" srcId="{5A80173F-AA72-4535-8EE3-26CF1CD14057}" destId="{830A7FA2-A456-493B-8FA4-5D4167BB24C2}" srcOrd="0" destOrd="3" presId="urn:microsoft.com/office/officeart/2005/8/layout/vList4"/>
    <dgm:cxn modelId="{DFA31F93-7641-4325-BABB-B511BC69E28D}" srcId="{52852C69-A92A-426A-9A76-5BD2D6000253}" destId="{9F1B9E42-74FF-4C8B-93AA-67E8379C4BB8}" srcOrd="0" destOrd="0" parTransId="{A405DBE7-A133-4F57-A458-8E38CA109C5D}" sibTransId="{A4845C0C-2F81-433B-AE0C-F113F9075BE7}"/>
    <dgm:cxn modelId="{6E285C94-90FF-4016-9AD8-E9BBC9F01D75}" srcId="{E2756A20-75BB-43F3-BD97-CF83DC2B1591}" destId="{BEB0E4BC-2D3D-41EF-A180-DF89DB15CB55}" srcOrd="3" destOrd="0" parTransId="{AFA09A4E-33B8-4C0E-A277-DA230D184FC3}" sibTransId="{396F7466-A8E1-4C15-B217-2C6F14F2785F}"/>
    <dgm:cxn modelId="{1AA24694-8B24-40B7-A462-27FA26FE9775}" type="presOf" srcId="{C0A94DBB-217D-4142-9956-C9EAFB338430}" destId="{725BAA8B-762E-4F87-BC91-D4CCB38DA105}" srcOrd="1" destOrd="2" presId="urn:microsoft.com/office/officeart/2005/8/layout/vList4"/>
    <dgm:cxn modelId="{C661A99B-191B-4A7C-8983-C9CD4A03DF45}" type="presOf" srcId="{FF9BA5F7-03F0-4E5D-B18A-DB63EDE739A8}" destId="{54CBCDAF-85DE-4476-8DB2-2FD23D0204A1}" srcOrd="0" destOrd="0" presId="urn:microsoft.com/office/officeart/2005/8/layout/vList4"/>
    <dgm:cxn modelId="{632CE59F-281E-43AD-93A0-E9B1C27C7C7D}" type="presOf" srcId="{D3B15B0B-20E6-4579-92A5-C294C39A2F4D}" destId="{02995753-B3BC-47C0-8B3B-0691A0D9EE9D}" srcOrd="1" destOrd="2" presId="urn:microsoft.com/office/officeart/2005/8/layout/vList4"/>
    <dgm:cxn modelId="{E280FCA2-B6BA-4A37-9131-F6210F842540}" type="presOf" srcId="{A5B9952D-B62B-4316-967D-E37FCBA9DE12}" destId="{463E5C89-85EF-40C2-AA58-6F1684FF4100}" srcOrd="0" destOrd="3" presId="urn:microsoft.com/office/officeart/2005/8/layout/vList4"/>
    <dgm:cxn modelId="{62762DA7-79B2-4E7A-8AE8-F8B02878CD8A}" srcId="{E2756A20-75BB-43F3-BD97-CF83DC2B1591}" destId="{FF9BA5F7-03F0-4E5D-B18A-DB63EDE739A8}" srcOrd="0" destOrd="0" parTransId="{36D60A10-2957-489B-91D8-B94BA8180927}" sibTransId="{AA1EA02A-8BDF-41D6-B432-14A6962E5088}"/>
    <dgm:cxn modelId="{16710EA8-A462-400C-B02E-0B57175ACB29}" type="presOf" srcId="{9F1B9E42-74FF-4C8B-93AA-67E8379C4BB8}" destId="{EC01044B-3725-4505-9883-69AC7B66A4A1}" srcOrd="0" destOrd="1" presId="urn:microsoft.com/office/officeart/2005/8/layout/vList4"/>
    <dgm:cxn modelId="{429184A8-54D4-4624-A112-814460BD65AC}" srcId="{0A58E1C3-8043-4D06-B3F0-EB607E01CEA3}" destId="{03FEE947-7337-4B4E-847B-20B1B0FCD86C}" srcOrd="0" destOrd="0" parTransId="{B07E139A-76F4-488A-BCAD-B10CB7B131F0}" sibTransId="{C5951B2D-7FDB-4FB8-8EB6-C9D72428DB1C}"/>
    <dgm:cxn modelId="{4D91C3AD-5E5A-4D7E-A490-75D6D18FB62C}" srcId="{52852C69-A92A-426A-9A76-5BD2D6000253}" destId="{664621DA-54CE-44A5-90F5-39A0A8D86CCC}" srcOrd="1" destOrd="0" parTransId="{B645A75F-B0F5-4525-A393-A6178A1967EE}" sibTransId="{0F2B240E-7AC3-499A-ADC9-84963F25DC83}"/>
    <dgm:cxn modelId="{1CA74FB2-76C5-48B5-81E1-0E04B9C6CA3A}" type="presOf" srcId="{D3B15B0B-20E6-4579-92A5-C294C39A2F4D}" destId="{830A7FA2-A456-493B-8FA4-5D4167BB24C2}" srcOrd="0" destOrd="2" presId="urn:microsoft.com/office/officeart/2005/8/layout/vList4"/>
    <dgm:cxn modelId="{D6C8B5BB-E6C4-461A-BD05-AD7562EA9E79}" type="presOf" srcId="{E2756A20-75BB-43F3-BD97-CF83DC2B1591}" destId="{81BB0D8E-902C-4B4C-B2AC-DCFE9F45337C}" srcOrd="0" destOrd="0" presId="urn:microsoft.com/office/officeart/2005/8/layout/vList4"/>
    <dgm:cxn modelId="{B940DCC8-9244-4DD1-8F79-3847E15D6785}" srcId="{52852C69-A92A-426A-9A76-5BD2D6000253}" destId="{E2FB2116-AD4F-41C7-8B37-51A7E78A41C6}" srcOrd="2" destOrd="0" parTransId="{F1877CE3-57FB-42AB-96AF-E3704425CB76}" sibTransId="{E493DAE8-EDF9-4F30-ABE4-40D139E50459}"/>
    <dgm:cxn modelId="{34B555C9-3AF8-40C2-A28A-B7DF636D79F9}" type="presOf" srcId="{4BB18214-6A13-48FF-AD22-A0840E35B631}" destId="{830A7FA2-A456-493B-8FA4-5D4167BB24C2}" srcOrd="0" destOrd="1" presId="urn:microsoft.com/office/officeart/2005/8/layout/vList4"/>
    <dgm:cxn modelId="{485A8CD3-945F-4EC6-B500-3ECD0EC3DB6F}" type="presOf" srcId="{2E254D90-2D50-4CF5-A305-AAA097A8AA54}" destId="{54CBCDAF-85DE-4476-8DB2-2FD23D0204A1}" srcOrd="0" destOrd="1" presId="urn:microsoft.com/office/officeart/2005/8/layout/vList4"/>
    <dgm:cxn modelId="{0A5544DA-2A2F-4D6B-9458-82D074778824}" type="presOf" srcId="{03FEE947-7337-4B4E-847B-20B1B0FCD86C}" destId="{463E5C89-85EF-40C2-AA58-6F1684FF4100}" srcOrd="0" destOrd="1" presId="urn:microsoft.com/office/officeart/2005/8/layout/vList4"/>
    <dgm:cxn modelId="{1047B3E0-B4CC-46A1-BBE8-6828159C145F}" srcId="{FF9BA5F7-03F0-4E5D-B18A-DB63EDE739A8}" destId="{2E254D90-2D50-4CF5-A305-AAA097A8AA54}" srcOrd="0" destOrd="0" parTransId="{4C3DE5D9-0724-4C0F-A134-6B270261B7CF}" sibTransId="{7ED2C459-1A82-4EA5-81D7-872049CF1B5C}"/>
    <dgm:cxn modelId="{6AA169EF-FA6F-49E6-9A45-F313910F2AC7}" srcId="{E2756A20-75BB-43F3-BD97-CF83DC2B1591}" destId="{0A58E1C3-8043-4D06-B3F0-EB607E01CEA3}" srcOrd="4" destOrd="0" parTransId="{F8E346B3-22D0-4A6D-9128-EEB20C277D31}" sibTransId="{FDFEF38D-497D-47FC-8214-77E1F81CD984}"/>
    <dgm:cxn modelId="{DE8B08F2-189A-40F1-B0A1-C4C0DFF97A96}" type="presOf" srcId="{A5B9952D-B62B-4316-967D-E37FCBA9DE12}" destId="{68A22402-7CD0-42BB-9A4C-10E4888C8F19}" srcOrd="1" destOrd="3" presId="urn:microsoft.com/office/officeart/2005/8/layout/vList4"/>
    <dgm:cxn modelId="{DCB761F6-DB3B-41B0-AFE8-ABC31B870D7D}" type="presOf" srcId="{6276EDEE-A00E-49DB-B1DD-6AE18492F4E5}" destId="{A21B2D68-1916-449F-B3F9-9C71363EFC9A}" srcOrd="0" destOrd="2" presId="urn:microsoft.com/office/officeart/2005/8/layout/vList4"/>
    <dgm:cxn modelId="{4A1FD4F8-0B92-458B-B92B-2F691599E580}" type="presOf" srcId="{4BB18214-6A13-48FF-AD22-A0840E35B631}" destId="{02995753-B3BC-47C0-8B3B-0691A0D9EE9D}" srcOrd="1" destOrd="1" presId="urn:microsoft.com/office/officeart/2005/8/layout/vList4"/>
    <dgm:cxn modelId="{BD42B3FC-E715-4F21-A922-A1FDE2A42CC6}" type="presOf" srcId="{94525BBE-D395-4186-8B8D-AC43FA0A5775}" destId="{01E2BF79-A6D7-4E7F-8164-60ED1A27109C}" srcOrd="1" destOrd="1" presId="urn:microsoft.com/office/officeart/2005/8/layout/vList4"/>
    <dgm:cxn modelId="{839E32FD-0182-4F2A-A20A-5D02ECA5A52E}" type="presOf" srcId="{AEE6CCC4-5DB8-466A-A8BE-1F554E6B7DF0}" destId="{A21B2D68-1916-449F-B3F9-9C71363EFC9A}" srcOrd="0" destOrd="3" presId="urn:microsoft.com/office/officeart/2005/8/layout/vList4"/>
    <dgm:cxn modelId="{1A0C15FE-A3AD-479E-9031-D2E9B32E9A21}" type="presOf" srcId="{664621DA-54CE-44A5-90F5-39A0A8D86CCC}" destId="{DD4D969C-D6C1-4A3C-B145-A6ADFF806CA2}" srcOrd="1" destOrd="2" presId="urn:microsoft.com/office/officeart/2005/8/layout/vList4"/>
    <dgm:cxn modelId="{CB45AAD1-64C9-4AC0-B294-22C1887E9E17}" type="presParOf" srcId="{81BB0D8E-902C-4B4C-B2AC-DCFE9F45337C}" destId="{DE6D9B3E-9232-48B9-B155-F127DD388DD0}" srcOrd="0" destOrd="0" presId="urn:microsoft.com/office/officeart/2005/8/layout/vList4"/>
    <dgm:cxn modelId="{1C145238-1AFB-465A-88BF-71A67CE46CF4}" type="presParOf" srcId="{DE6D9B3E-9232-48B9-B155-F127DD388DD0}" destId="{54CBCDAF-85DE-4476-8DB2-2FD23D0204A1}" srcOrd="0" destOrd="0" presId="urn:microsoft.com/office/officeart/2005/8/layout/vList4"/>
    <dgm:cxn modelId="{3E5B96FC-A23B-44E4-B45E-693386DE95B5}" type="presParOf" srcId="{DE6D9B3E-9232-48B9-B155-F127DD388DD0}" destId="{07135594-93CB-4EFA-A35C-4C650CB7FD38}" srcOrd="1" destOrd="0" presId="urn:microsoft.com/office/officeart/2005/8/layout/vList4"/>
    <dgm:cxn modelId="{451BC625-90FA-4D1F-9FBD-D43980D965EC}" type="presParOf" srcId="{DE6D9B3E-9232-48B9-B155-F127DD388DD0}" destId="{725BAA8B-762E-4F87-BC91-D4CCB38DA105}" srcOrd="2" destOrd="0" presId="urn:microsoft.com/office/officeart/2005/8/layout/vList4"/>
    <dgm:cxn modelId="{940AF1A9-8188-4CB5-96AF-AD2E4AD4F09B}" type="presParOf" srcId="{81BB0D8E-902C-4B4C-B2AC-DCFE9F45337C}" destId="{2DF94386-81DA-4650-AF6F-D9B6D68C58AA}" srcOrd="1" destOrd="0" presId="urn:microsoft.com/office/officeart/2005/8/layout/vList4"/>
    <dgm:cxn modelId="{E0D234B8-FC9F-4303-A973-FCA0FCF6BF21}" type="presParOf" srcId="{81BB0D8E-902C-4B4C-B2AC-DCFE9F45337C}" destId="{44DDC73B-AAF4-4E80-A36D-519D4D71C67C}" srcOrd="2" destOrd="0" presId="urn:microsoft.com/office/officeart/2005/8/layout/vList4"/>
    <dgm:cxn modelId="{20635A5D-182E-4D6B-91BA-74F7FDD783D2}" type="presParOf" srcId="{44DDC73B-AAF4-4E80-A36D-519D4D71C67C}" destId="{A21B2D68-1916-449F-B3F9-9C71363EFC9A}" srcOrd="0" destOrd="0" presId="urn:microsoft.com/office/officeart/2005/8/layout/vList4"/>
    <dgm:cxn modelId="{CEF8FC1E-DF49-4DA0-812E-6BA09917C71A}" type="presParOf" srcId="{44DDC73B-AAF4-4E80-A36D-519D4D71C67C}" destId="{67E5A9FF-6D57-4C71-B22F-E89DA984D429}" srcOrd="1" destOrd="0" presId="urn:microsoft.com/office/officeart/2005/8/layout/vList4"/>
    <dgm:cxn modelId="{297309C6-5AD4-4651-B030-0D0ADDEB5E92}" type="presParOf" srcId="{44DDC73B-AAF4-4E80-A36D-519D4D71C67C}" destId="{01E2BF79-A6D7-4E7F-8164-60ED1A27109C}" srcOrd="2" destOrd="0" presId="urn:microsoft.com/office/officeart/2005/8/layout/vList4"/>
    <dgm:cxn modelId="{6B88893B-B075-4D1D-8F0B-16194C54F462}" type="presParOf" srcId="{81BB0D8E-902C-4B4C-B2AC-DCFE9F45337C}" destId="{90E1790E-7B0E-4AC0-B991-B51F5ED2C1E5}" srcOrd="3" destOrd="0" presId="urn:microsoft.com/office/officeart/2005/8/layout/vList4"/>
    <dgm:cxn modelId="{CC9CEF1A-69AF-42C7-AC15-FFC32A7C915A}" type="presParOf" srcId="{81BB0D8E-902C-4B4C-B2AC-DCFE9F45337C}" destId="{945A2000-7559-476D-923E-DC54EA743FFD}" srcOrd="4" destOrd="0" presId="urn:microsoft.com/office/officeart/2005/8/layout/vList4"/>
    <dgm:cxn modelId="{9876FE77-65A4-47FA-921C-A3DB66C1E28E}" type="presParOf" srcId="{945A2000-7559-476D-923E-DC54EA743FFD}" destId="{EC01044B-3725-4505-9883-69AC7B66A4A1}" srcOrd="0" destOrd="0" presId="urn:microsoft.com/office/officeart/2005/8/layout/vList4"/>
    <dgm:cxn modelId="{89D0EED7-7E54-40C4-BA38-7C87447C33FD}" type="presParOf" srcId="{945A2000-7559-476D-923E-DC54EA743FFD}" destId="{BE481B0E-BE93-41F3-AF47-51C9D354C9DD}" srcOrd="1" destOrd="0" presId="urn:microsoft.com/office/officeart/2005/8/layout/vList4"/>
    <dgm:cxn modelId="{4BE85EB8-FFD8-489B-937A-3EF566B324BE}" type="presParOf" srcId="{945A2000-7559-476D-923E-DC54EA743FFD}" destId="{DD4D969C-D6C1-4A3C-B145-A6ADFF806CA2}" srcOrd="2" destOrd="0" presId="urn:microsoft.com/office/officeart/2005/8/layout/vList4"/>
    <dgm:cxn modelId="{FCBACD29-5575-41C7-B0E6-812CDB40A10E}" type="presParOf" srcId="{81BB0D8E-902C-4B4C-B2AC-DCFE9F45337C}" destId="{0FC5F50E-34CA-4F6D-8EA5-BB7FEFAF973D}" srcOrd="5" destOrd="0" presId="urn:microsoft.com/office/officeart/2005/8/layout/vList4"/>
    <dgm:cxn modelId="{FC515042-2207-4633-BA31-5DA02D82331A}" type="presParOf" srcId="{81BB0D8E-902C-4B4C-B2AC-DCFE9F45337C}" destId="{A5AA5621-765A-464E-8AFC-E57CD8939B99}" srcOrd="6" destOrd="0" presId="urn:microsoft.com/office/officeart/2005/8/layout/vList4"/>
    <dgm:cxn modelId="{00F8A0F1-C175-4C19-9E64-FC72C631745B}" type="presParOf" srcId="{A5AA5621-765A-464E-8AFC-E57CD8939B99}" destId="{830A7FA2-A456-493B-8FA4-5D4167BB24C2}" srcOrd="0" destOrd="0" presId="urn:microsoft.com/office/officeart/2005/8/layout/vList4"/>
    <dgm:cxn modelId="{F790BC24-D2C1-426E-B27E-661DCBB7013C}" type="presParOf" srcId="{A5AA5621-765A-464E-8AFC-E57CD8939B99}" destId="{41D7557A-3834-4E3C-A1F2-CE4D259E3BE9}" srcOrd="1" destOrd="0" presId="urn:microsoft.com/office/officeart/2005/8/layout/vList4"/>
    <dgm:cxn modelId="{E6410137-3A16-4106-B9B9-88DFBC16C17E}" type="presParOf" srcId="{A5AA5621-765A-464E-8AFC-E57CD8939B99}" destId="{02995753-B3BC-47C0-8B3B-0691A0D9EE9D}" srcOrd="2" destOrd="0" presId="urn:microsoft.com/office/officeart/2005/8/layout/vList4"/>
    <dgm:cxn modelId="{9F60DE0D-3D11-4456-BAB5-28A1F0A97157}" type="presParOf" srcId="{81BB0D8E-902C-4B4C-B2AC-DCFE9F45337C}" destId="{B80DFBB9-6F78-4596-B7BB-9029C2D07F93}" srcOrd="7" destOrd="0" presId="urn:microsoft.com/office/officeart/2005/8/layout/vList4"/>
    <dgm:cxn modelId="{48085FA6-BFCF-4A32-A6E0-8E8272B650CB}" type="presParOf" srcId="{81BB0D8E-902C-4B4C-B2AC-DCFE9F45337C}" destId="{CAC60B93-90B4-4755-9B13-54AF53464D6E}" srcOrd="8" destOrd="0" presId="urn:microsoft.com/office/officeart/2005/8/layout/vList4"/>
    <dgm:cxn modelId="{722D1458-34DE-4022-B710-CDCEBEE816A8}" type="presParOf" srcId="{CAC60B93-90B4-4755-9B13-54AF53464D6E}" destId="{463E5C89-85EF-40C2-AA58-6F1684FF4100}" srcOrd="0" destOrd="0" presId="urn:microsoft.com/office/officeart/2005/8/layout/vList4"/>
    <dgm:cxn modelId="{53743B37-1FEB-4895-BE17-056C1D522001}" type="presParOf" srcId="{CAC60B93-90B4-4755-9B13-54AF53464D6E}" destId="{FE3E9036-0BA5-497B-B850-5E7CA2C560F9}" srcOrd="1" destOrd="0" presId="urn:microsoft.com/office/officeart/2005/8/layout/vList4"/>
    <dgm:cxn modelId="{2A928DC6-4AFF-459F-BBBC-5B42BEBF4EE2}" type="presParOf" srcId="{CAC60B93-90B4-4755-9B13-54AF53464D6E}" destId="{68A22402-7CD0-42BB-9A4C-10E4888C8F19}"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2756A20-75BB-43F3-BD97-CF83DC2B1591}" type="doc">
      <dgm:prSet loTypeId="urn:microsoft.com/office/officeart/2005/8/layout/vList4" loCatId="list" qsTypeId="urn:microsoft.com/office/officeart/2005/8/quickstyle/simple1" qsCatId="simple" csTypeId="urn:microsoft.com/office/officeart/2005/8/colors/accent4_2" csCatId="accent4" phldr="1"/>
      <dgm:spPr/>
      <dgm:t>
        <a:bodyPr/>
        <a:lstStyle/>
        <a:p>
          <a:endParaRPr lang="en-GB"/>
        </a:p>
      </dgm:t>
    </dgm:pt>
    <dgm:pt modelId="{FF9BA5F7-03F0-4E5D-B18A-DB63EDE739A8}">
      <dgm:prSet phldrT="[Text]" custT="1"/>
      <dgm:spPr>
        <a:solidFill>
          <a:schemeClr val="accent6">
            <a:lumMod val="75000"/>
          </a:schemeClr>
        </a:solidFill>
        <a:ln>
          <a:solidFill>
            <a:schemeClr val="accent6">
              <a:lumMod val="75000"/>
            </a:schemeClr>
          </a:solidFill>
        </a:ln>
      </dgm:spPr>
      <dgm:t>
        <a:bodyPr/>
        <a:lstStyle/>
        <a:p>
          <a:r>
            <a:rPr lang="en-GB" sz="1600" dirty="0"/>
            <a:t>Second Homes</a:t>
          </a:r>
        </a:p>
        <a:p>
          <a:r>
            <a:rPr lang="en-GB" sz="1600" b="0" i="0" u="none" dirty="0"/>
            <a:t>£9,177,000		</a:t>
          </a:r>
          <a:endParaRPr lang="en-GB" sz="1600" dirty="0"/>
        </a:p>
      </dgm:t>
    </dgm:pt>
    <dgm:pt modelId="{36D60A10-2957-489B-91D8-B94BA8180927}" type="parTrans" cxnId="{62762DA7-79B2-4E7A-8AE8-F8B02878CD8A}">
      <dgm:prSet/>
      <dgm:spPr/>
      <dgm:t>
        <a:bodyPr/>
        <a:lstStyle/>
        <a:p>
          <a:endParaRPr lang="en-GB"/>
        </a:p>
      </dgm:t>
    </dgm:pt>
    <dgm:pt modelId="{AA1EA02A-8BDF-41D6-B432-14A6962E5088}" type="sibTrans" cxnId="{62762DA7-79B2-4E7A-8AE8-F8B02878CD8A}">
      <dgm:prSet/>
      <dgm:spPr/>
      <dgm:t>
        <a:bodyPr/>
        <a:lstStyle/>
        <a:p>
          <a:endParaRPr lang="en-GB"/>
        </a:p>
      </dgm:t>
    </dgm:pt>
    <dgm:pt modelId="{92AC7E8E-FE18-4BFE-9C49-AF059B947B17}">
      <dgm:prSet phldrT="[Text]" custT="1"/>
      <dgm:spPr>
        <a:solidFill>
          <a:schemeClr val="accent6">
            <a:lumMod val="75000"/>
          </a:schemeClr>
        </a:solidFill>
        <a:ln>
          <a:solidFill>
            <a:schemeClr val="accent6">
              <a:lumMod val="75000"/>
            </a:schemeClr>
          </a:solidFill>
        </a:ln>
      </dgm:spPr>
      <dgm:t>
        <a:bodyPr/>
        <a:lstStyle/>
        <a:p>
          <a:r>
            <a:rPr lang="en-GB" sz="1600" dirty="0"/>
            <a:t>Boats</a:t>
          </a:r>
        </a:p>
        <a:p>
          <a:r>
            <a:rPr lang="en-GB" sz="1600" b="0" i="0" u="none" dirty="0"/>
            <a:t>£9,936,000</a:t>
          </a:r>
          <a:endParaRPr lang="en-GB" sz="1600" dirty="0"/>
        </a:p>
      </dgm:t>
    </dgm:pt>
    <dgm:pt modelId="{1E081BF9-2386-427C-BFF4-4F0626AD0397}" type="parTrans" cxnId="{2EFD0475-C68F-4ABE-99F1-E33781C13EBA}">
      <dgm:prSet/>
      <dgm:spPr/>
      <dgm:t>
        <a:bodyPr/>
        <a:lstStyle/>
        <a:p>
          <a:endParaRPr lang="en-GB"/>
        </a:p>
      </dgm:t>
    </dgm:pt>
    <dgm:pt modelId="{3C93B4C8-3DD6-4F76-AA34-DB900A516852}" type="sibTrans" cxnId="{2EFD0475-C68F-4ABE-99F1-E33781C13EBA}">
      <dgm:prSet/>
      <dgm:spPr/>
      <dgm:t>
        <a:bodyPr/>
        <a:lstStyle/>
        <a:p>
          <a:endParaRPr lang="en-GB"/>
        </a:p>
      </dgm:t>
    </dgm:pt>
    <dgm:pt modelId="{52852C69-A92A-426A-9A76-5BD2D6000253}">
      <dgm:prSet phldrT="[Text]" custT="1"/>
      <dgm:spPr>
        <a:solidFill>
          <a:schemeClr val="accent6">
            <a:lumMod val="75000"/>
          </a:schemeClr>
        </a:solidFill>
        <a:ln>
          <a:solidFill>
            <a:schemeClr val="accent6">
              <a:lumMod val="75000"/>
            </a:schemeClr>
          </a:solidFill>
        </a:ln>
      </dgm:spPr>
      <dgm:t>
        <a:bodyPr/>
        <a:lstStyle/>
        <a:p>
          <a:r>
            <a:rPr lang="en-GB" sz="1600" dirty="0"/>
            <a:t>Visiting friends and relatives (non-visitor spend)</a:t>
          </a:r>
        </a:p>
        <a:p>
          <a:r>
            <a:rPr lang="en-GB" sz="1700" b="0" i="0" u="none" dirty="0"/>
            <a:t>£79,909,000</a:t>
          </a:r>
          <a:endParaRPr lang="en-GB" sz="1600" dirty="0"/>
        </a:p>
      </dgm:t>
    </dgm:pt>
    <dgm:pt modelId="{EA5FE6BF-9CD4-486B-B88B-C575A2EB35AD}" type="parTrans" cxnId="{935D591B-C7BC-49FC-A1A4-641C32075EFF}">
      <dgm:prSet/>
      <dgm:spPr/>
      <dgm:t>
        <a:bodyPr/>
        <a:lstStyle/>
        <a:p>
          <a:endParaRPr lang="en-GB"/>
        </a:p>
      </dgm:t>
    </dgm:pt>
    <dgm:pt modelId="{D0EF8065-0784-4108-8732-C645597E9DC7}" type="sibTrans" cxnId="{935D591B-C7BC-49FC-A1A4-641C32075EFF}">
      <dgm:prSet/>
      <dgm:spPr/>
      <dgm:t>
        <a:bodyPr/>
        <a:lstStyle/>
        <a:p>
          <a:endParaRPr lang="en-GB"/>
        </a:p>
      </dgm:t>
    </dgm:pt>
    <dgm:pt modelId="{81BB0D8E-902C-4B4C-B2AC-DCFE9F45337C}" type="pres">
      <dgm:prSet presAssocID="{E2756A20-75BB-43F3-BD97-CF83DC2B1591}" presName="linear" presStyleCnt="0">
        <dgm:presLayoutVars>
          <dgm:dir/>
          <dgm:resizeHandles val="exact"/>
        </dgm:presLayoutVars>
      </dgm:prSet>
      <dgm:spPr/>
    </dgm:pt>
    <dgm:pt modelId="{DE6D9B3E-9232-48B9-B155-F127DD388DD0}" type="pres">
      <dgm:prSet presAssocID="{FF9BA5F7-03F0-4E5D-B18A-DB63EDE739A8}" presName="comp" presStyleCnt="0"/>
      <dgm:spPr/>
    </dgm:pt>
    <dgm:pt modelId="{54CBCDAF-85DE-4476-8DB2-2FD23D0204A1}" type="pres">
      <dgm:prSet presAssocID="{FF9BA5F7-03F0-4E5D-B18A-DB63EDE739A8}" presName="box" presStyleLbl="node1" presStyleIdx="0" presStyleCnt="3"/>
      <dgm:spPr/>
    </dgm:pt>
    <dgm:pt modelId="{07135594-93CB-4EFA-A35C-4C650CB7FD38}" type="pres">
      <dgm:prSet presAssocID="{FF9BA5F7-03F0-4E5D-B18A-DB63EDE739A8}" presName="img"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dgm:spPr>
    </dgm:pt>
    <dgm:pt modelId="{725BAA8B-762E-4F87-BC91-D4CCB38DA105}" type="pres">
      <dgm:prSet presAssocID="{FF9BA5F7-03F0-4E5D-B18A-DB63EDE739A8}" presName="text" presStyleLbl="node1" presStyleIdx="0" presStyleCnt="3">
        <dgm:presLayoutVars>
          <dgm:bulletEnabled val="1"/>
        </dgm:presLayoutVars>
      </dgm:prSet>
      <dgm:spPr/>
    </dgm:pt>
    <dgm:pt modelId="{2DF94386-81DA-4650-AF6F-D9B6D68C58AA}" type="pres">
      <dgm:prSet presAssocID="{AA1EA02A-8BDF-41D6-B432-14A6962E5088}" presName="spacer" presStyleCnt="0"/>
      <dgm:spPr/>
    </dgm:pt>
    <dgm:pt modelId="{44DDC73B-AAF4-4E80-A36D-519D4D71C67C}" type="pres">
      <dgm:prSet presAssocID="{92AC7E8E-FE18-4BFE-9C49-AF059B947B17}" presName="comp" presStyleCnt="0"/>
      <dgm:spPr/>
    </dgm:pt>
    <dgm:pt modelId="{A21B2D68-1916-449F-B3F9-9C71363EFC9A}" type="pres">
      <dgm:prSet presAssocID="{92AC7E8E-FE18-4BFE-9C49-AF059B947B17}" presName="box" presStyleLbl="node1" presStyleIdx="1" presStyleCnt="3"/>
      <dgm:spPr/>
    </dgm:pt>
    <dgm:pt modelId="{67E5A9FF-6D57-4C71-B22F-E89DA984D429}" type="pres">
      <dgm:prSet presAssocID="{92AC7E8E-FE18-4BFE-9C49-AF059B947B17}" presName="img" presStyleLbl="fgImgPlace1" presStyleIdx="1" presStyleCnt="3"/>
      <dgm:spPr>
        <a:blipFill rotWithShape="1">
          <a:blip xmlns:r="http://schemas.openxmlformats.org/officeDocument/2006/relationships" r:embed="rId2"/>
          <a:stretch>
            <a:fillRect/>
          </a:stretch>
        </a:blipFill>
      </dgm:spPr>
    </dgm:pt>
    <dgm:pt modelId="{01E2BF79-A6D7-4E7F-8164-60ED1A27109C}" type="pres">
      <dgm:prSet presAssocID="{92AC7E8E-FE18-4BFE-9C49-AF059B947B17}" presName="text" presStyleLbl="node1" presStyleIdx="1" presStyleCnt="3">
        <dgm:presLayoutVars>
          <dgm:bulletEnabled val="1"/>
        </dgm:presLayoutVars>
      </dgm:prSet>
      <dgm:spPr/>
    </dgm:pt>
    <dgm:pt modelId="{90E1790E-7B0E-4AC0-B991-B51F5ED2C1E5}" type="pres">
      <dgm:prSet presAssocID="{3C93B4C8-3DD6-4F76-AA34-DB900A516852}" presName="spacer" presStyleCnt="0"/>
      <dgm:spPr/>
    </dgm:pt>
    <dgm:pt modelId="{945A2000-7559-476D-923E-DC54EA743FFD}" type="pres">
      <dgm:prSet presAssocID="{52852C69-A92A-426A-9A76-5BD2D6000253}" presName="comp" presStyleCnt="0"/>
      <dgm:spPr/>
    </dgm:pt>
    <dgm:pt modelId="{EC01044B-3725-4505-9883-69AC7B66A4A1}" type="pres">
      <dgm:prSet presAssocID="{52852C69-A92A-426A-9A76-5BD2D6000253}" presName="box" presStyleLbl="node1" presStyleIdx="2" presStyleCnt="3"/>
      <dgm:spPr/>
    </dgm:pt>
    <dgm:pt modelId="{BE481B0E-BE93-41F3-AF47-51C9D354C9DD}" type="pres">
      <dgm:prSet presAssocID="{52852C69-A92A-426A-9A76-5BD2D6000253}" presName="img"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dgm:spPr>
    </dgm:pt>
    <dgm:pt modelId="{DD4D969C-D6C1-4A3C-B145-A6ADFF806CA2}" type="pres">
      <dgm:prSet presAssocID="{52852C69-A92A-426A-9A76-5BD2D6000253}" presName="text" presStyleLbl="node1" presStyleIdx="2" presStyleCnt="3">
        <dgm:presLayoutVars>
          <dgm:bulletEnabled val="1"/>
        </dgm:presLayoutVars>
      </dgm:prSet>
      <dgm:spPr/>
    </dgm:pt>
  </dgm:ptLst>
  <dgm:cxnLst>
    <dgm:cxn modelId="{89E97E0F-0345-44F1-BF6C-228DD418D841}" type="presOf" srcId="{92AC7E8E-FE18-4BFE-9C49-AF059B947B17}" destId="{A21B2D68-1916-449F-B3F9-9C71363EFC9A}" srcOrd="0" destOrd="0" presId="urn:microsoft.com/office/officeart/2005/8/layout/vList4"/>
    <dgm:cxn modelId="{935D591B-C7BC-49FC-A1A4-641C32075EFF}" srcId="{E2756A20-75BB-43F3-BD97-CF83DC2B1591}" destId="{52852C69-A92A-426A-9A76-5BD2D6000253}" srcOrd="2" destOrd="0" parTransId="{EA5FE6BF-9CD4-486B-B88B-C575A2EB35AD}" sibTransId="{D0EF8065-0784-4108-8732-C645597E9DC7}"/>
    <dgm:cxn modelId="{B5A19861-414C-4A8E-94C3-32FB1C02BA50}" type="presOf" srcId="{FF9BA5F7-03F0-4E5D-B18A-DB63EDE739A8}" destId="{54CBCDAF-85DE-4476-8DB2-2FD23D0204A1}" srcOrd="0" destOrd="0" presId="urn:microsoft.com/office/officeart/2005/8/layout/vList4"/>
    <dgm:cxn modelId="{D741B34B-C917-4AC5-8209-1731E14190C4}" type="presOf" srcId="{52852C69-A92A-426A-9A76-5BD2D6000253}" destId="{DD4D969C-D6C1-4A3C-B145-A6ADFF806CA2}" srcOrd="1" destOrd="0" presId="urn:microsoft.com/office/officeart/2005/8/layout/vList4"/>
    <dgm:cxn modelId="{2499DE50-A85D-4A74-AD72-5D88A31EBF0C}" type="presOf" srcId="{92AC7E8E-FE18-4BFE-9C49-AF059B947B17}" destId="{01E2BF79-A6D7-4E7F-8164-60ED1A27109C}" srcOrd="1" destOrd="0" presId="urn:microsoft.com/office/officeart/2005/8/layout/vList4"/>
    <dgm:cxn modelId="{2EFD0475-C68F-4ABE-99F1-E33781C13EBA}" srcId="{E2756A20-75BB-43F3-BD97-CF83DC2B1591}" destId="{92AC7E8E-FE18-4BFE-9C49-AF059B947B17}" srcOrd="1" destOrd="0" parTransId="{1E081BF9-2386-427C-BFF4-4F0626AD0397}" sibTransId="{3C93B4C8-3DD6-4F76-AA34-DB900A516852}"/>
    <dgm:cxn modelId="{3FD8A782-249B-4B2D-BF64-28873DF74EA7}" type="presOf" srcId="{52852C69-A92A-426A-9A76-5BD2D6000253}" destId="{EC01044B-3725-4505-9883-69AC7B66A4A1}" srcOrd="0" destOrd="0" presId="urn:microsoft.com/office/officeart/2005/8/layout/vList4"/>
    <dgm:cxn modelId="{EB5CB09E-B753-4043-B66D-494273A460A5}" type="presOf" srcId="{E2756A20-75BB-43F3-BD97-CF83DC2B1591}" destId="{81BB0D8E-902C-4B4C-B2AC-DCFE9F45337C}" srcOrd="0" destOrd="0" presId="urn:microsoft.com/office/officeart/2005/8/layout/vList4"/>
    <dgm:cxn modelId="{62762DA7-79B2-4E7A-8AE8-F8B02878CD8A}" srcId="{E2756A20-75BB-43F3-BD97-CF83DC2B1591}" destId="{FF9BA5F7-03F0-4E5D-B18A-DB63EDE739A8}" srcOrd="0" destOrd="0" parTransId="{36D60A10-2957-489B-91D8-B94BA8180927}" sibTransId="{AA1EA02A-8BDF-41D6-B432-14A6962E5088}"/>
    <dgm:cxn modelId="{AB881BDE-D721-4B3E-A7D2-B921B8C5539B}" type="presOf" srcId="{FF9BA5F7-03F0-4E5D-B18A-DB63EDE739A8}" destId="{725BAA8B-762E-4F87-BC91-D4CCB38DA105}" srcOrd="1" destOrd="0" presId="urn:microsoft.com/office/officeart/2005/8/layout/vList4"/>
    <dgm:cxn modelId="{C668A521-9899-4F68-954A-64F5B4889BB0}" type="presParOf" srcId="{81BB0D8E-902C-4B4C-B2AC-DCFE9F45337C}" destId="{DE6D9B3E-9232-48B9-B155-F127DD388DD0}" srcOrd="0" destOrd="0" presId="urn:microsoft.com/office/officeart/2005/8/layout/vList4"/>
    <dgm:cxn modelId="{982F24C3-73CF-4425-99B7-766697B8B3AC}" type="presParOf" srcId="{DE6D9B3E-9232-48B9-B155-F127DD388DD0}" destId="{54CBCDAF-85DE-4476-8DB2-2FD23D0204A1}" srcOrd="0" destOrd="0" presId="urn:microsoft.com/office/officeart/2005/8/layout/vList4"/>
    <dgm:cxn modelId="{21F8AC4C-CFB8-4B85-BF2C-322D45C383EC}" type="presParOf" srcId="{DE6D9B3E-9232-48B9-B155-F127DD388DD0}" destId="{07135594-93CB-4EFA-A35C-4C650CB7FD38}" srcOrd="1" destOrd="0" presId="urn:microsoft.com/office/officeart/2005/8/layout/vList4"/>
    <dgm:cxn modelId="{6E5088AB-D46C-409B-A785-F5271A1B90EB}" type="presParOf" srcId="{DE6D9B3E-9232-48B9-B155-F127DD388DD0}" destId="{725BAA8B-762E-4F87-BC91-D4CCB38DA105}" srcOrd="2" destOrd="0" presId="urn:microsoft.com/office/officeart/2005/8/layout/vList4"/>
    <dgm:cxn modelId="{E1EA643E-D946-4EA2-88EC-8573528CCA16}" type="presParOf" srcId="{81BB0D8E-902C-4B4C-B2AC-DCFE9F45337C}" destId="{2DF94386-81DA-4650-AF6F-D9B6D68C58AA}" srcOrd="1" destOrd="0" presId="urn:microsoft.com/office/officeart/2005/8/layout/vList4"/>
    <dgm:cxn modelId="{F39002EB-22A0-4F00-9110-8423FC33907C}" type="presParOf" srcId="{81BB0D8E-902C-4B4C-B2AC-DCFE9F45337C}" destId="{44DDC73B-AAF4-4E80-A36D-519D4D71C67C}" srcOrd="2" destOrd="0" presId="urn:microsoft.com/office/officeart/2005/8/layout/vList4"/>
    <dgm:cxn modelId="{C5C84D72-B12B-426C-B6F2-6B20B697ACB2}" type="presParOf" srcId="{44DDC73B-AAF4-4E80-A36D-519D4D71C67C}" destId="{A21B2D68-1916-449F-B3F9-9C71363EFC9A}" srcOrd="0" destOrd="0" presId="urn:microsoft.com/office/officeart/2005/8/layout/vList4"/>
    <dgm:cxn modelId="{3783CCB9-0BAB-4DE2-94A6-4A64DC48811D}" type="presParOf" srcId="{44DDC73B-AAF4-4E80-A36D-519D4D71C67C}" destId="{67E5A9FF-6D57-4C71-B22F-E89DA984D429}" srcOrd="1" destOrd="0" presId="urn:microsoft.com/office/officeart/2005/8/layout/vList4"/>
    <dgm:cxn modelId="{320697AD-EF8D-4C1B-BAE9-032E3D78A17F}" type="presParOf" srcId="{44DDC73B-AAF4-4E80-A36D-519D4D71C67C}" destId="{01E2BF79-A6D7-4E7F-8164-60ED1A27109C}" srcOrd="2" destOrd="0" presId="urn:microsoft.com/office/officeart/2005/8/layout/vList4"/>
    <dgm:cxn modelId="{7E83D942-051A-457F-ADAA-84FEA4F65C4C}" type="presParOf" srcId="{81BB0D8E-902C-4B4C-B2AC-DCFE9F45337C}" destId="{90E1790E-7B0E-4AC0-B991-B51F5ED2C1E5}" srcOrd="3" destOrd="0" presId="urn:microsoft.com/office/officeart/2005/8/layout/vList4"/>
    <dgm:cxn modelId="{86A59986-CDA6-475E-9AE4-D074934E4C95}" type="presParOf" srcId="{81BB0D8E-902C-4B4C-B2AC-DCFE9F45337C}" destId="{945A2000-7559-476D-923E-DC54EA743FFD}" srcOrd="4" destOrd="0" presId="urn:microsoft.com/office/officeart/2005/8/layout/vList4"/>
    <dgm:cxn modelId="{15D548F4-8ED1-4F53-84C6-AF0F434C8E79}" type="presParOf" srcId="{945A2000-7559-476D-923E-DC54EA743FFD}" destId="{EC01044B-3725-4505-9883-69AC7B66A4A1}" srcOrd="0" destOrd="0" presId="urn:microsoft.com/office/officeart/2005/8/layout/vList4"/>
    <dgm:cxn modelId="{0304FE9B-3F61-46A9-BC92-15580682F555}" type="presParOf" srcId="{945A2000-7559-476D-923E-DC54EA743FFD}" destId="{BE481B0E-BE93-41F3-AF47-51C9D354C9DD}" srcOrd="1" destOrd="0" presId="urn:microsoft.com/office/officeart/2005/8/layout/vList4"/>
    <dgm:cxn modelId="{DF47BCF3-010E-473F-9A03-DA9897406BBD}" type="presParOf" srcId="{945A2000-7559-476D-923E-DC54EA743FFD}" destId="{DD4D969C-D6C1-4A3C-B145-A6ADFF806CA2}"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1D14C17-52C8-4328-B289-272D1230E949}" type="doc">
      <dgm:prSet loTypeId="urn:microsoft.com/office/officeart/2005/8/layout/hProcess9" loCatId="process" qsTypeId="urn:microsoft.com/office/officeart/2005/8/quickstyle/simple1" qsCatId="simple" csTypeId="urn:microsoft.com/office/officeart/2005/8/colors/accent4_2" csCatId="accent4" phldr="1"/>
      <dgm:spPr/>
      <dgm:t>
        <a:bodyPr/>
        <a:lstStyle/>
        <a:p>
          <a:endParaRPr lang="en-GB"/>
        </a:p>
      </dgm:t>
    </dgm:pt>
    <dgm:pt modelId="{3428ECEB-4622-46FD-92FC-AC44B9AA4B78}">
      <dgm:prSet phldrT="[Text]" custT="1"/>
      <dgm:spPr>
        <a:solidFill>
          <a:schemeClr val="accent6">
            <a:lumMod val="75000"/>
          </a:schemeClr>
        </a:solidFill>
      </dgm:spPr>
      <dgm:t>
        <a:bodyPr/>
        <a:lstStyle/>
        <a:p>
          <a:r>
            <a:rPr lang="en-GB" sz="1200" dirty="0"/>
            <a:t>Direct </a:t>
          </a:r>
        </a:p>
        <a:p>
          <a:r>
            <a:rPr lang="en-GB" sz="1200" b="0" i="0" u="none" dirty="0"/>
            <a:t>20,789</a:t>
          </a:r>
          <a:endParaRPr lang="en-GB" sz="1200" dirty="0"/>
        </a:p>
      </dgm:t>
    </dgm:pt>
    <dgm:pt modelId="{254C3B31-A0FC-46E2-A220-C922FF5D445F}" type="parTrans" cxnId="{6590C916-ABA6-4644-AA4A-4C0DB169B3DA}">
      <dgm:prSet/>
      <dgm:spPr/>
      <dgm:t>
        <a:bodyPr/>
        <a:lstStyle/>
        <a:p>
          <a:endParaRPr lang="en-GB"/>
        </a:p>
      </dgm:t>
    </dgm:pt>
    <dgm:pt modelId="{2019A81D-4E86-4BF4-95C0-CA185DA60EFC}" type="sibTrans" cxnId="{6590C916-ABA6-4644-AA4A-4C0DB169B3DA}">
      <dgm:prSet/>
      <dgm:spPr/>
      <dgm:t>
        <a:bodyPr/>
        <a:lstStyle/>
        <a:p>
          <a:endParaRPr lang="en-GB"/>
        </a:p>
      </dgm:t>
    </dgm:pt>
    <dgm:pt modelId="{44B35E83-05AB-4685-8278-C6F377F604A0}">
      <dgm:prSet phldrT="[Text]" custT="1"/>
      <dgm:spPr>
        <a:solidFill>
          <a:schemeClr val="accent6">
            <a:lumMod val="75000"/>
          </a:schemeClr>
        </a:solidFill>
      </dgm:spPr>
      <dgm:t>
        <a:bodyPr/>
        <a:lstStyle/>
        <a:p>
          <a:r>
            <a:rPr lang="en-GB" sz="1200" dirty="0"/>
            <a:t>Indirect </a:t>
          </a:r>
        </a:p>
        <a:p>
          <a:r>
            <a:rPr lang="en-GB" sz="1200" dirty="0"/>
            <a:t>8,928</a:t>
          </a:r>
        </a:p>
      </dgm:t>
    </dgm:pt>
    <dgm:pt modelId="{F90C2334-DD72-4AEA-B5F2-52307BAB675B}" type="parTrans" cxnId="{ECA3F3DB-505B-41EC-8625-E98DEE42ADFD}">
      <dgm:prSet/>
      <dgm:spPr/>
      <dgm:t>
        <a:bodyPr/>
        <a:lstStyle/>
        <a:p>
          <a:endParaRPr lang="en-GB"/>
        </a:p>
      </dgm:t>
    </dgm:pt>
    <dgm:pt modelId="{68F34E23-AEE5-4AE5-9E79-398AE99A6ED7}" type="sibTrans" cxnId="{ECA3F3DB-505B-41EC-8625-E98DEE42ADFD}">
      <dgm:prSet/>
      <dgm:spPr/>
      <dgm:t>
        <a:bodyPr/>
        <a:lstStyle/>
        <a:p>
          <a:endParaRPr lang="en-GB"/>
        </a:p>
      </dgm:t>
    </dgm:pt>
    <dgm:pt modelId="{D2B093C4-8F4F-498D-BB2B-346467F08024}">
      <dgm:prSet phldrT="[Text]" custT="1"/>
      <dgm:spPr>
        <a:solidFill>
          <a:schemeClr val="accent6">
            <a:lumMod val="75000"/>
          </a:schemeClr>
        </a:solidFill>
      </dgm:spPr>
      <dgm:t>
        <a:bodyPr/>
        <a:lstStyle/>
        <a:p>
          <a:r>
            <a:rPr lang="en-GB" sz="1200" dirty="0"/>
            <a:t>Induced </a:t>
          </a:r>
        </a:p>
        <a:p>
          <a:r>
            <a:rPr lang="en-GB" sz="1200" dirty="0"/>
            <a:t>5,943</a:t>
          </a:r>
        </a:p>
      </dgm:t>
    </dgm:pt>
    <dgm:pt modelId="{8EAB161A-3583-4C8E-9B13-D0EB6A54DCBC}" type="parTrans" cxnId="{6A82611A-15C5-4E2A-BBCF-D6C245115F52}">
      <dgm:prSet/>
      <dgm:spPr/>
      <dgm:t>
        <a:bodyPr/>
        <a:lstStyle/>
        <a:p>
          <a:endParaRPr lang="en-GB"/>
        </a:p>
      </dgm:t>
    </dgm:pt>
    <dgm:pt modelId="{456A1E9D-2E0E-4F33-9AD2-FF64DFEA5B76}" type="sibTrans" cxnId="{6A82611A-15C5-4E2A-BBCF-D6C245115F52}">
      <dgm:prSet/>
      <dgm:spPr/>
      <dgm:t>
        <a:bodyPr/>
        <a:lstStyle/>
        <a:p>
          <a:endParaRPr lang="en-GB"/>
        </a:p>
      </dgm:t>
    </dgm:pt>
    <dgm:pt modelId="{0DCFC68A-E62D-4EF2-A976-49309889065E}">
      <dgm:prSet custT="1"/>
      <dgm:spPr>
        <a:solidFill>
          <a:schemeClr val="accent6">
            <a:lumMod val="75000"/>
          </a:schemeClr>
        </a:solidFill>
      </dgm:spPr>
      <dgm:t>
        <a:bodyPr/>
        <a:lstStyle/>
        <a:p>
          <a:r>
            <a:rPr lang="en-GB" sz="1200" dirty="0"/>
            <a:t>Total </a:t>
          </a:r>
        </a:p>
        <a:p>
          <a:r>
            <a:rPr lang="en-GB" sz="1200" dirty="0"/>
            <a:t>35,661</a:t>
          </a:r>
        </a:p>
      </dgm:t>
    </dgm:pt>
    <dgm:pt modelId="{D096DAE1-28A8-4640-B95C-E6B9A8FF3A02}" type="parTrans" cxnId="{F60F99B3-CFA0-4A44-8073-F474C4C5E89F}">
      <dgm:prSet/>
      <dgm:spPr/>
      <dgm:t>
        <a:bodyPr/>
        <a:lstStyle/>
        <a:p>
          <a:endParaRPr lang="en-GB"/>
        </a:p>
      </dgm:t>
    </dgm:pt>
    <dgm:pt modelId="{A6A0F2B0-F6CF-4E81-A76D-8B44448A9292}" type="sibTrans" cxnId="{F60F99B3-CFA0-4A44-8073-F474C4C5E89F}">
      <dgm:prSet/>
      <dgm:spPr/>
      <dgm:t>
        <a:bodyPr/>
        <a:lstStyle/>
        <a:p>
          <a:endParaRPr lang="en-GB"/>
        </a:p>
      </dgm:t>
    </dgm:pt>
    <dgm:pt modelId="{6E531C1E-E198-4220-95B8-220714C278F9}" type="pres">
      <dgm:prSet presAssocID="{A1D14C17-52C8-4328-B289-272D1230E949}" presName="CompostProcess" presStyleCnt="0">
        <dgm:presLayoutVars>
          <dgm:dir/>
          <dgm:resizeHandles val="exact"/>
        </dgm:presLayoutVars>
      </dgm:prSet>
      <dgm:spPr/>
    </dgm:pt>
    <dgm:pt modelId="{AAE77F5B-8ACF-4C1C-B901-68E9D416105C}" type="pres">
      <dgm:prSet presAssocID="{A1D14C17-52C8-4328-B289-272D1230E949}" presName="arrow" presStyleLbl="bgShp" presStyleIdx="0" presStyleCnt="1"/>
      <dgm:spPr>
        <a:solidFill>
          <a:schemeClr val="tx2">
            <a:lumMod val="60000"/>
            <a:lumOff val="40000"/>
          </a:schemeClr>
        </a:solidFill>
      </dgm:spPr>
    </dgm:pt>
    <dgm:pt modelId="{6F9C4B2C-809A-4FE4-83B4-CAD0E72D1C3B}" type="pres">
      <dgm:prSet presAssocID="{A1D14C17-52C8-4328-B289-272D1230E949}" presName="linearProcess" presStyleCnt="0"/>
      <dgm:spPr/>
    </dgm:pt>
    <dgm:pt modelId="{A8C86B64-AF93-4804-A74E-CEC2A703E71D}" type="pres">
      <dgm:prSet presAssocID="{3428ECEB-4622-46FD-92FC-AC44B9AA4B78}" presName="textNode" presStyleLbl="node1" presStyleIdx="0" presStyleCnt="4">
        <dgm:presLayoutVars>
          <dgm:bulletEnabled val="1"/>
        </dgm:presLayoutVars>
      </dgm:prSet>
      <dgm:spPr/>
    </dgm:pt>
    <dgm:pt modelId="{B90251CF-BEFF-4B68-9070-1F0ACE91A51F}" type="pres">
      <dgm:prSet presAssocID="{2019A81D-4E86-4BF4-95C0-CA185DA60EFC}" presName="sibTrans" presStyleCnt="0"/>
      <dgm:spPr/>
    </dgm:pt>
    <dgm:pt modelId="{58BE4C59-F161-4C18-B150-AE47E3E23776}" type="pres">
      <dgm:prSet presAssocID="{44B35E83-05AB-4685-8278-C6F377F604A0}" presName="textNode" presStyleLbl="node1" presStyleIdx="1" presStyleCnt="4">
        <dgm:presLayoutVars>
          <dgm:bulletEnabled val="1"/>
        </dgm:presLayoutVars>
      </dgm:prSet>
      <dgm:spPr/>
    </dgm:pt>
    <dgm:pt modelId="{8DB0EADB-11F6-41F9-BC28-8CEA2E180341}" type="pres">
      <dgm:prSet presAssocID="{68F34E23-AEE5-4AE5-9E79-398AE99A6ED7}" presName="sibTrans" presStyleCnt="0"/>
      <dgm:spPr/>
    </dgm:pt>
    <dgm:pt modelId="{4920BF9A-2356-4A2A-A1B0-0ABDD7D4769A}" type="pres">
      <dgm:prSet presAssocID="{D2B093C4-8F4F-498D-BB2B-346467F08024}" presName="textNode" presStyleLbl="node1" presStyleIdx="2" presStyleCnt="4">
        <dgm:presLayoutVars>
          <dgm:bulletEnabled val="1"/>
        </dgm:presLayoutVars>
      </dgm:prSet>
      <dgm:spPr/>
    </dgm:pt>
    <dgm:pt modelId="{6281C438-E21C-4DE0-A6A0-456F297C3CE0}" type="pres">
      <dgm:prSet presAssocID="{456A1E9D-2E0E-4F33-9AD2-FF64DFEA5B76}" presName="sibTrans" presStyleCnt="0"/>
      <dgm:spPr/>
    </dgm:pt>
    <dgm:pt modelId="{1FDE5A7A-1A8A-4A0C-8AC3-B194CACC948E}" type="pres">
      <dgm:prSet presAssocID="{0DCFC68A-E62D-4EF2-A976-49309889065E}" presName="textNode" presStyleLbl="node1" presStyleIdx="3" presStyleCnt="4">
        <dgm:presLayoutVars>
          <dgm:bulletEnabled val="1"/>
        </dgm:presLayoutVars>
      </dgm:prSet>
      <dgm:spPr/>
    </dgm:pt>
  </dgm:ptLst>
  <dgm:cxnLst>
    <dgm:cxn modelId="{6590C916-ABA6-4644-AA4A-4C0DB169B3DA}" srcId="{A1D14C17-52C8-4328-B289-272D1230E949}" destId="{3428ECEB-4622-46FD-92FC-AC44B9AA4B78}" srcOrd="0" destOrd="0" parTransId="{254C3B31-A0FC-46E2-A220-C922FF5D445F}" sibTransId="{2019A81D-4E86-4BF4-95C0-CA185DA60EFC}"/>
    <dgm:cxn modelId="{6A82611A-15C5-4E2A-BBCF-D6C245115F52}" srcId="{A1D14C17-52C8-4328-B289-272D1230E949}" destId="{D2B093C4-8F4F-498D-BB2B-346467F08024}" srcOrd="2" destOrd="0" parTransId="{8EAB161A-3583-4C8E-9B13-D0EB6A54DCBC}" sibTransId="{456A1E9D-2E0E-4F33-9AD2-FF64DFEA5B76}"/>
    <dgm:cxn modelId="{D952A659-2F94-4A6B-9857-0C4BED93B5F2}" type="presOf" srcId="{0DCFC68A-E62D-4EF2-A976-49309889065E}" destId="{1FDE5A7A-1A8A-4A0C-8AC3-B194CACC948E}" srcOrd="0" destOrd="0" presId="urn:microsoft.com/office/officeart/2005/8/layout/hProcess9"/>
    <dgm:cxn modelId="{3E48189E-92E9-45D6-B1DD-09DC1AEAD0AA}" type="presOf" srcId="{D2B093C4-8F4F-498D-BB2B-346467F08024}" destId="{4920BF9A-2356-4A2A-A1B0-0ABDD7D4769A}" srcOrd="0" destOrd="0" presId="urn:microsoft.com/office/officeart/2005/8/layout/hProcess9"/>
    <dgm:cxn modelId="{3AD9A2B2-DF0D-4F97-833E-F078841FDD11}" type="presOf" srcId="{44B35E83-05AB-4685-8278-C6F377F604A0}" destId="{58BE4C59-F161-4C18-B150-AE47E3E23776}" srcOrd="0" destOrd="0" presId="urn:microsoft.com/office/officeart/2005/8/layout/hProcess9"/>
    <dgm:cxn modelId="{F60F99B3-CFA0-4A44-8073-F474C4C5E89F}" srcId="{A1D14C17-52C8-4328-B289-272D1230E949}" destId="{0DCFC68A-E62D-4EF2-A976-49309889065E}" srcOrd="3" destOrd="0" parTransId="{D096DAE1-28A8-4640-B95C-E6B9A8FF3A02}" sibTransId="{A6A0F2B0-F6CF-4E81-A76D-8B44448A9292}"/>
    <dgm:cxn modelId="{452D64B8-2C63-4940-BF56-28E4818ABC8C}" type="presOf" srcId="{3428ECEB-4622-46FD-92FC-AC44B9AA4B78}" destId="{A8C86B64-AF93-4804-A74E-CEC2A703E71D}" srcOrd="0" destOrd="0" presId="urn:microsoft.com/office/officeart/2005/8/layout/hProcess9"/>
    <dgm:cxn modelId="{FE5E42D4-08D9-433D-BE02-1BE4358FE32A}" type="presOf" srcId="{A1D14C17-52C8-4328-B289-272D1230E949}" destId="{6E531C1E-E198-4220-95B8-220714C278F9}" srcOrd="0" destOrd="0" presId="urn:microsoft.com/office/officeart/2005/8/layout/hProcess9"/>
    <dgm:cxn modelId="{ECA3F3DB-505B-41EC-8625-E98DEE42ADFD}" srcId="{A1D14C17-52C8-4328-B289-272D1230E949}" destId="{44B35E83-05AB-4685-8278-C6F377F604A0}" srcOrd="1" destOrd="0" parTransId="{F90C2334-DD72-4AEA-B5F2-52307BAB675B}" sibTransId="{68F34E23-AEE5-4AE5-9E79-398AE99A6ED7}"/>
    <dgm:cxn modelId="{4AE39132-5328-4C1C-8A7E-ED22E590F06A}" type="presParOf" srcId="{6E531C1E-E198-4220-95B8-220714C278F9}" destId="{AAE77F5B-8ACF-4C1C-B901-68E9D416105C}" srcOrd="0" destOrd="0" presId="urn:microsoft.com/office/officeart/2005/8/layout/hProcess9"/>
    <dgm:cxn modelId="{D49CA532-F647-4B28-91B9-D4D761E6F9EB}" type="presParOf" srcId="{6E531C1E-E198-4220-95B8-220714C278F9}" destId="{6F9C4B2C-809A-4FE4-83B4-CAD0E72D1C3B}" srcOrd="1" destOrd="0" presId="urn:microsoft.com/office/officeart/2005/8/layout/hProcess9"/>
    <dgm:cxn modelId="{9C844F39-31F2-4DF1-91FA-53B70EC1A485}" type="presParOf" srcId="{6F9C4B2C-809A-4FE4-83B4-CAD0E72D1C3B}" destId="{A8C86B64-AF93-4804-A74E-CEC2A703E71D}" srcOrd="0" destOrd="0" presId="urn:microsoft.com/office/officeart/2005/8/layout/hProcess9"/>
    <dgm:cxn modelId="{B8BEEA7A-B028-49A4-AA01-A537958641D6}" type="presParOf" srcId="{6F9C4B2C-809A-4FE4-83B4-CAD0E72D1C3B}" destId="{B90251CF-BEFF-4B68-9070-1F0ACE91A51F}" srcOrd="1" destOrd="0" presId="urn:microsoft.com/office/officeart/2005/8/layout/hProcess9"/>
    <dgm:cxn modelId="{FA02AD37-7DA1-433A-AC35-AB7597688B01}" type="presParOf" srcId="{6F9C4B2C-809A-4FE4-83B4-CAD0E72D1C3B}" destId="{58BE4C59-F161-4C18-B150-AE47E3E23776}" srcOrd="2" destOrd="0" presId="urn:microsoft.com/office/officeart/2005/8/layout/hProcess9"/>
    <dgm:cxn modelId="{C83A9D58-CC2D-4CCE-A6A1-AE41D6658A2F}" type="presParOf" srcId="{6F9C4B2C-809A-4FE4-83B4-CAD0E72D1C3B}" destId="{8DB0EADB-11F6-41F9-BC28-8CEA2E180341}" srcOrd="3" destOrd="0" presId="urn:microsoft.com/office/officeart/2005/8/layout/hProcess9"/>
    <dgm:cxn modelId="{860744AC-4217-4F57-A4DE-05E28F183E25}" type="presParOf" srcId="{6F9C4B2C-809A-4FE4-83B4-CAD0E72D1C3B}" destId="{4920BF9A-2356-4A2A-A1B0-0ABDD7D4769A}" srcOrd="4" destOrd="0" presId="urn:microsoft.com/office/officeart/2005/8/layout/hProcess9"/>
    <dgm:cxn modelId="{3F56932A-93E6-4FEE-9071-5DD973BF0CCE}" type="presParOf" srcId="{6F9C4B2C-809A-4FE4-83B4-CAD0E72D1C3B}" destId="{6281C438-E21C-4DE0-A6A0-456F297C3CE0}" srcOrd="5" destOrd="0" presId="urn:microsoft.com/office/officeart/2005/8/layout/hProcess9"/>
    <dgm:cxn modelId="{3153419E-D9F9-4A95-902F-842F5C427F28}" type="presParOf" srcId="{6F9C4B2C-809A-4FE4-83B4-CAD0E72D1C3B}" destId="{1FDE5A7A-1A8A-4A0C-8AC3-B194CACC948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1D14C17-52C8-4328-B289-272D1230E949}" type="doc">
      <dgm:prSet loTypeId="urn:microsoft.com/office/officeart/2005/8/layout/hProcess9" loCatId="process" qsTypeId="urn:microsoft.com/office/officeart/2005/8/quickstyle/simple1" qsCatId="simple" csTypeId="urn:microsoft.com/office/officeart/2005/8/colors/accent4_2" csCatId="accent4" phldr="1"/>
      <dgm:spPr/>
      <dgm:t>
        <a:bodyPr/>
        <a:lstStyle/>
        <a:p>
          <a:endParaRPr lang="en-GB"/>
        </a:p>
      </dgm:t>
    </dgm:pt>
    <dgm:pt modelId="{3428ECEB-4622-46FD-92FC-AC44B9AA4B78}">
      <dgm:prSet phldrT="[Text]" custT="1"/>
      <dgm:spPr>
        <a:solidFill>
          <a:schemeClr val="accent6">
            <a:lumMod val="75000"/>
          </a:schemeClr>
        </a:solidFill>
      </dgm:spPr>
      <dgm:t>
        <a:bodyPr/>
        <a:lstStyle/>
        <a:p>
          <a:endParaRPr lang="en-GB" sz="1200" dirty="0"/>
        </a:p>
        <a:p>
          <a:r>
            <a:rPr lang="en-GB" sz="1200" dirty="0"/>
            <a:t>Direct </a:t>
          </a:r>
        </a:p>
        <a:p>
          <a:r>
            <a:rPr lang="en-GB" sz="1200" dirty="0"/>
            <a:t>30,185</a:t>
          </a:r>
        </a:p>
        <a:p>
          <a:endParaRPr lang="en-GB" sz="700" dirty="0"/>
        </a:p>
      </dgm:t>
    </dgm:pt>
    <dgm:pt modelId="{254C3B31-A0FC-46E2-A220-C922FF5D445F}" type="parTrans" cxnId="{6590C916-ABA6-4644-AA4A-4C0DB169B3DA}">
      <dgm:prSet/>
      <dgm:spPr/>
      <dgm:t>
        <a:bodyPr/>
        <a:lstStyle/>
        <a:p>
          <a:endParaRPr lang="en-GB"/>
        </a:p>
      </dgm:t>
    </dgm:pt>
    <dgm:pt modelId="{2019A81D-4E86-4BF4-95C0-CA185DA60EFC}" type="sibTrans" cxnId="{6590C916-ABA6-4644-AA4A-4C0DB169B3DA}">
      <dgm:prSet/>
      <dgm:spPr/>
      <dgm:t>
        <a:bodyPr/>
        <a:lstStyle/>
        <a:p>
          <a:endParaRPr lang="en-GB"/>
        </a:p>
      </dgm:t>
    </dgm:pt>
    <dgm:pt modelId="{44B35E83-05AB-4685-8278-C6F377F604A0}">
      <dgm:prSet phldrT="[Text]" custT="1"/>
      <dgm:spPr>
        <a:solidFill>
          <a:schemeClr val="accent6">
            <a:lumMod val="75000"/>
          </a:schemeClr>
        </a:solidFill>
      </dgm:spPr>
      <dgm:t>
        <a:bodyPr/>
        <a:lstStyle/>
        <a:p>
          <a:r>
            <a:rPr lang="en-GB" sz="1200" dirty="0"/>
            <a:t>Indirect </a:t>
          </a:r>
        </a:p>
        <a:p>
          <a:r>
            <a:rPr lang="en-GB" sz="1200" dirty="0"/>
            <a:t>10,178</a:t>
          </a:r>
        </a:p>
      </dgm:t>
    </dgm:pt>
    <dgm:pt modelId="{F90C2334-DD72-4AEA-B5F2-52307BAB675B}" type="parTrans" cxnId="{ECA3F3DB-505B-41EC-8625-E98DEE42ADFD}">
      <dgm:prSet/>
      <dgm:spPr/>
      <dgm:t>
        <a:bodyPr/>
        <a:lstStyle/>
        <a:p>
          <a:endParaRPr lang="en-GB"/>
        </a:p>
      </dgm:t>
    </dgm:pt>
    <dgm:pt modelId="{68F34E23-AEE5-4AE5-9E79-398AE99A6ED7}" type="sibTrans" cxnId="{ECA3F3DB-505B-41EC-8625-E98DEE42ADFD}">
      <dgm:prSet/>
      <dgm:spPr/>
      <dgm:t>
        <a:bodyPr/>
        <a:lstStyle/>
        <a:p>
          <a:endParaRPr lang="en-GB"/>
        </a:p>
      </dgm:t>
    </dgm:pt>
    <dgm:pt modelId="{D2B093C4-8F4F-498D-BB2B-346467F08024}">
      <dgm:prSet phldrT="[Text]" custT="1"/>
      <dgm:spPr>
        <a:solidFill>
          <a:schemeClr val="accent6">
            <a:lumMod val="75000"/>
          </a:schemeClr>
        </a:solidFill>
      </dgm:spPr>
      <dgm:t>
        <a:bodyPr/>
        <a:lstStyle/>
        <a:p>
          <a:r>
            <a:rPr lang="en-GB" sz="1200" dirty="0"/>
            <a:t>Induced </a:t>
          </a:r>
        </a:p>
        <a:p>
          <a:r>
            <a:rPr lang="en-GB" sz="1200" dirty="0"/>
            <a:t>6,776</a:t>
          </a:r>
        </a:p>
      </dgm:t>
    </dgm:pt>
    <dgm:pt modelId="{8EAB161A-3583-4C8E-9B13-D0EB6A54DCBC}" type="parTrans" cxnId="{6A82611A-15C5-4E2A-BBCF-D6C245115F52}">
      <dgm:prSet/>
      <dgm:spPr/>
      <dgm:t>
        <a:bodyPr/>
        <a:lstStyle/>
        <a:p>
          <a:endParaRPr lang="en-GB"/>
        </a:p>
      </dgm:t>
    </dgm:pt>
    <dgm:pt modelId="{456A1E9D-2E0E-4F33-9AD2-FF64DFEA5B76}" type="sibTrans" cxnId="{6A82611A-15C5-4E2A-BBCF-D6C245115F52}">
      <dgm:prSet/>
      <dgm:spPr/>
      <dgm:t>
        <a:bodyPr/>
        <a:lstStyle/>
        <a:p>
          <a:endParaRPr lang="en-GB"/>
        </a:p>
      </dgm:t>
    </dgm:pt>
    <dgm:pt modelId="{B97D81C3-65DD-4859-92F6-3ED6C79EEAD1}">
      <dgm:prSet custT="1"/>
      <dgm:spPr>
        <a:solidFill>
          <a:schemeClr val="accent6">
            <a:lumMod val="75000"/>
          </a:schemeClr>
        </a:solidFill>
      </dgm:spPr>
      <dgm:t>
        <a:bodyPr/>
        <a:lstStyle/>
        <a:p>
          <a:r>
            <a:rPr lang="en-GB" sz="1200" dirty="0"/>
            <a:t>Total </a:t>
          </a:r>
        </a:p>
        <a:p>
          <a:r>
            <a:rPr lang="en-GB" sz="1200" dirty="0"/>
            <a:t>47,138</a:t>
          </a:r>
        </a:p>
      </dgm:t>
    </dgm:pt>
    <dgm:pt modelId="{36C78377-4267-4800-A454-CFC326E44368}" type="parTrans" cxnId="{DAFAB682-4166-40DA-B8BF-C7453EEDD77C}">
      <dgm:prSet/>
      <dgm:spPr/>
      <dgm:t>
        <a:bodyPr/>
        <a:lstStyle/>
        <a:p>
          <a:endParaRPr lang="en-GB"/>
        </a:p>
      </dgm:t>
    </dgm:pt>
    <dgm:pt modelId="{18C6CB52-D95C-47C1-A88B-03541011BF5C}" type="sibTrans" cxnId="{DAFAB682-4166-40DA-B8BF-C7453EEDD77C}">
      <dgm:prSet/>
      <dgm:spPr/>
      <dgm:t>
        <a:bodyPr/>
        <a:lstStyle/>
        <a:p>
          <a:endParaRPr lang="en-GB"/>
        </a:p>
      </dgm:t>
    </dgm:pt>
    <dgm:pt modelId="{6E531C1E-E198-4220-95B8-220714C278F9}" type="pres">
      <dgm:prSet presAssocID="{A1D14C17-52C8-4328-B289-272D1230E949}" presName="CompostProcess" presStyleCnt="0">
        <dgm:presLayoutVars>
          <dgm:dir/>
          <dgm:resizeHandles val="exact"/>
        </dgm:presLayoutVars>
      </dgm:prSet>
      <dgm:spPr/>
    </dgm:pt>
    <dgm:pt modelId="{AAE77F5B-8ACF-4C1C-B901-68E9D416105C}" type="pres">
      <dgm:prSet presAssocID="{A1D14C17-52C8-4328-B289-272D1230E949}" presName="arrow" presStyleLbl="bgShp" presStyleIdx="0" presStyleCnt="1" custLinFactNeighborX="64" custLinFactNeighborY="-2419"/>
      <dgm:spPr>
        <a:solidFill>
          <a:schemeClr val="tx2">
            <a:lumMod val="60000"/>
            <a:lumOff val="40000"/>
          </a:schemeClr>
        </a:solidFill>
      </dgm:spPr>
    </dgm:pt>
    <dgm:pt modelId="{6F9C4B2C-809A-4FE4-83B4-CAD0E72D1C3B}" type="pres">
      <dgm:prSet presAssocID="{A1D14C17-52C8-4328-B289-272D1230E949}" presName="linearProcess" presStyleCnt="0"/>
      <dgm:spPr/>
    </dgm:pt>
    <dgm:pt modelId="{A8C86B64-AF93-4804-A74E-CEC2A703E71D}" type="pres">
      <dgm:prSet presAssocID="{3428ECEB-4622-46FD-92FC-AC44B9AA4B78}" presName="textNode" presStyleLbl="node1" presStyleIdx="0" presStyleCnt="4">
        <dgm:presLayoutVars>
          <dgm:bulletEnabled val="1"/>
        </dgm:presLayoutVars>
      </dgm:prSet>
      <dgm:spPr/>
    </dgm:pt>
    <dgm:pt modelId="{B90251CF-BEFF-4B68-9070-1F0ACE91A51F}" type="pres">
      <dgm:prSet presAssocID="{2019A81D-4E86-4BF4-95C0-CA185DA60EFC}" presName="sibTrans" presStyleCnt="0"/>
      <dgm:spPr/>
    </dgm:pt>
    <dgm:pt modelId="{58BE4C59-F161-4C18-B150-AE47E3E23776}" type="pres">
      <dgm:prSet presAssocID="{44B35E83-05AB-4685-8278-C6F377F604A0}" presName="textNode" presStyleLbl="node1" presStyleIdx="1" presStyleCnt="4">
        <dgm:presLayoutVars>
          <dgm:bulletEnabled val="1"/>
        </dgm:presLayoutVars>
      </dgm:prSet>
      <dgm:spPr/>
    </dgm:pt>
    <dgm:pt modelId="{8DB0EADB-11F6-41F9-BC28-8CEA2E180341}" type="pres">
      <dgm:prSet presAssocID="{68F34E23-AEE5-4AE5-9E79-398AE99A6ED7}" presName="sibTrans" presStyleCnt="0"/>
      <dgm:spPr/>
    </dgm:pt>
    <dgm:pt modelId="{4920BF9A-2356-4A2A-A1B0-0ABDD7D4769A}" type="pres">
      <dgm:prSet presAssocID="{D2B093C4-8F4F-498D-BB2B-346467F08024}" presName="textNode" presStyleLbl="node1" presStyleIdx="2" presStyleCnt="4">
        <dgm:presLayoutVars>
          <dgm:bulletEnabled val="1"/>
        </dgm:presLayoutVars>
      </dgm:prSet>
      <dgm:spPr/>
    </dgm:pt>
    <dgm:pt modelId="{F289B919-DC8F-4C99-92E7-2C7A4AD36DA4}" type="pres">
      <dgm:prSet presAssocID="{456A1E9D-2E0E-4F33-9AD2-FF64DFEA5B76}" presName="sibTrans" presStyleCnt="0"/>
      <dgm:spPr/>
    </dgm:pt>
    <dgm:pt modelId="{CCCC0AF4-B4CA-4E48-9746-42C4F08F1C14}" type="pres">
      <dgm:prSet presAssocID="{B97D81C3-65DD-4859-92F6-3ED6C79EEAD1}" presName="textNode" presStyleLbl="node1" presStyleIdx="3" presStyleCnt="4">
        <dgm:presLayoutVars>
          <dgm:bulletEnabled val="1"/>
        </dgm:presLayoutVars>
      </dgm:prSet>
      <dgm:spPr/>
    </dgm:pt>
  </dgm:ptLst>
  <dgm:cxnLst>
    <dgm:cxn modelId="{6590C916-ABA6-4644-AA4A-4C0DB169B3DA}" srcId="{A1D14C17-52C8-4328-B289-272D1230E949}" destId="{3428ECEB-4622-46FD-92FC-AC44B9AA4B78}" srcOrd="0" destOrd="0" parTransId="{254C3B31-A0FC-46E2-A220-C922FF5D445F}" sibTransId="{2019A81D-4E86-4BF4-95C0-CA185DA60EFC}"/>
    <dgm:cxn modelId="{6A82611A-15C5-4E2A-BBCF-D6C245115F52}" srcId="{A1D14C17-52C8-4328-B289-272D1230E949}" destId="{D2B093C4-8F4F-498D-BB2B-346467F08024}" srcOrd="2" destOrd="0" parTransId="{8EAB161A-3583-4C8E-9B13-D0EB6A54DCBC}" sibTransId="{456A1E9D-2E0E-4F33-9AD2-FF64DFEA5B76}"/>
    <dgm:cxn modelId="{DAFAB682-4166-40DA-B8BF-C7453EEDD77C}" srcId="{A1D14C17-52C8-4328-B289-272D1230E949}" destId="{B97D81C3-65DD-4859-92F6-3ED6C79EEAD1}" srcOrd="3" destOrd="0" parTransId="{36C78377-4267-4800-A454-CFC326E44368}" sibTransId="{18C6CB52-D95C-47C1-A88B-03541011BF5C}"/>
    <dgm:cxn modelId="{BC906C9E-F5DB-41D3-8FEC-A565DBECC12E}" type="presOf" srcId="{3428ECEB-4622-46FD-92FC-AC44B9AA4B78}" destId="{A8C86B64-AF93-4804-A74E-CEC2A703E71D}" srcOrd="0" destOrd="0" presId="urn:microsoft.com/office/officeart/2005/8/layout/hProcess9"/>
    <dgm:cxn modelId="{34009EA7-EC24-49BC-BC2D-7C7F88CD6F33}" type="presOf" srcId="{D2B093C4-8F4F-498D-BB2B-346467F08024}" destId="{4920BF9A-2356-4A2A-A1B0-0ABDD7D4769A}" srcOrd="0" destOrd="0" presId="urn:microsoft.com/office/officeart/2005/8/layout/hProcess9"/>
    <dgm:cxn modelId="{CABDAFAF-40A1-4DE7-B796-9405A3816F1A}" type="presOf" srcId="{A1D14C17-52C8-4328-B289-272D1230E949}" destId="{6E531C1E-E198-4220-95B8-220714C278F9}" srcOrd="0" destOrd="0" presId="urn:microsoft.com/office/officeart/2005/8/layout/hProcess9"/>
    <dgm:cxn modelId="{FA0EF1C4-936C-441E-B038-3BB59944050D}" type="presOf" srcId="{44B35E83-05AB-4685-8278-C6F377F604A0}" destId="{58BE4C59-F161-4C18-B150-AE47E3E23776}" srcOrd="0" destOrd="0" presId="urn:microsoft.com/office/officeart/2005/8/layout/hProcess9"/>
    <dgm:cxn modelId="{ECA3F3DB-505B-41EC-8625-E98DEE42ADFD}" srcId="{A1D14C17-52C8-4328-B289-272D1230E949}" destId="{44B35E83-05AB-4685-8278-C6F377F604A0}" srcOrd="1" destOrd="0" parTransId="{F90C2334-DD72-4AEA-B5F2-52307BAB675B}" sibTransId="{68F34E23-AEE5-4AE5-9E79-398AE99A6ED7}"/>
    <dgm:cxn modelId="{469473EE-F668-488A-934D-7DA5BED470B0}" type="presOf" srcId="{B97D81C3-65DD-4859-92F6-3ED6C79EEAD1}" destId="{CCCC0AF4-B4CA-4E48-9746-42C4F08F1C14}" srcOrd="0" destOrd="0" presId="urn:microsoft.com/office/officeart/2005/8/layout/hProcess9"/>
    <dgm:cxn modelId="{4C5C6CF7-1AF8-4850-A8FA-E3A8E91E53DE}" type="presParOf" srcId="{6E531C1E-E198-4220-95B8-220714C278F9}" destId="{AAE77F5B-8ACF-4C1C-B901-68E9D416105C}" srcOrd="0" destOrd="0" presId="urn:microsoft.com/office/officeart/2005/8/layout/hProcess9"/>
    <dgm:cxn modelId="{3709710C-04AA-411F-9F32-122D26CD8296}" type="presParOf" srcId="{6E531C1E-E198-4220-95B8-220714C278F9}" destId="{6F9C4B2C-809A-4FE4-83B4-CAD0E72D1C3B}" srcOrd="1" destOrd="0" presId="urn:microsoft.com/office/officeart/2005/8/layout/hProcess9"/>
    <dgm:cxn modelId="{1C44644C-2DA0-45A4-8B05-BC229F9270C8}" type="presParOf" srcId="{6F9C4B2C-809A-4FE4-83B4-CAD0E72D1C3B}" destId="{A8C86B64-AF93-4804-A74E-CEC2A703E71D}" srcOrd="0" destOrd="0" presId="urn:microsoft.com/office/officeart/2005/8/layout/hProcess9"/>
    <dgm:cxn modelId="{5E3CB6B0-B0C0-4F1A-9EA4-FA6D9402DC6F}" type="presParOf" srcId="{6F9C4B2C-809A-4FE4-83B4-CAD0E72D1C3B}" destId="{B90251CF-BEFF-4B68-9070-1F0ACE91A51F}" srcOrd="1" destOrd="0" presId="urn:microsoft.com/office/officeart/2005/8/layout/hProcess9"/>
    <dgm:cxn modelId="{35077994-77C5-4CD5-A94F-370D59B0325E}" type="presParOf" srcId="{6F9C4B2C-809A-4FE4-83B4-CAD0E72D1C3B}" destId="{58BE4C59-F161-4C18-B150-AE47E3E23776}" srcOrd="2" destOrd="0" presId="urn:microsoft.com/office/officeart/2005/8/layout/hProcess9"/>
    <dgm:cxn modelId="{BBF46E57-5073-4F04-A28C-6878B668E83E}" type="presParOf" srcId="{6F9C4B2C-809A-4FE4-83B4-CAD0E72D1C3B}" destId="{8DB0EADB-11F6-41F9-BC28-8CEA2E180341}" srcOrd="3" destOrd="0" presId="urn:microsoft.com/office/officeart/2005/8/layout/hProcess9"/>
    <dgm:cxn modelId="{762B777C-DA65-4C74-8620-11C93C4AAFDC}" type="presParOf" srcId="{6F9C4B2C-809A-4FE4-83B4-CAD0E72D1C3B}" destId="{4920BF9A-2356-4A2A-A1B0-0ABDD7D4769A}" srcOrd="4" destOrd="0" presId="urn:microsoft.com/office/officeart/2005/8/layout/hProcess9"/>
    <dgm:cxn modelId="{C40A01F6-080B-4059-9CCA-E77BD283FBC1}" type="presParOf" srcId="{6F9C4B2C-809A-4FE4-83B4-CAD0E72D1C3B}" destId="{F289B919-DC8F-4C99-92E7-2C7A4AD36DA4}" srcOrd="5" destOrd="0" presId="urn:microsoft.com/office/officeart/2005/8/layout/hProcess9"/>
    <dgm:cxn modelId="{E3A81A52-5FFB-4F6F-A9F1-8F0E325172A1}" type="presParOf" srcId="{6F9C4B2C-809A-4FE4-83B4-CAD0E72D1C3B}" destId="{CCCC0AF4-B4CA-4E48-9746-42C4F08F1C14}" srcOrd="6" destOrd="0" presId="urn:microsoft.com/office/officeart/2005/8/layout/hProcess9"/>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BCDAF-85DE-4476-8DB2-2FD23D0204A1}">
      <dsp:nvSpPr>
        <dsp:cNvPr id="0" name=""/>
        <dsp:cNvSpPr/>
      </dsp:nvSpPr>
      <dsp:spPr>
        <a:xfrm>
          <a:off x="0" y="0"/>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Accommodation</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£85,425,000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£12,089,000</a:t>
          </a:r>
          <a:endParaRPr lang="en-GB" sz="1200" kern="1200" dirty="0"/>
        </a:p>
      </dsp:txBody>
      <dsp:txXfrm>
        <a:off x="1540121" y="0"/>
        <a:ext cx="5638392" cy="1044186"/>
      </dsp:txXfrm>
    </dsp:sp>
    <dsp:sp modelId="{07135594-93CB-4EFA-A35C-4C650CB7FD38}">
      <dsp:nvSpPr>
        <dsp:cNvPr id="0" name=""/>
        <dsp:cNvSpPr/>
      </dsp:nvSpPr>
      <dsp:spPr>
        <a:xfrm>
          <a:off x="104418" y="104418"/>
          <a:ext cx="1435702" cy="83534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1B2D68-1916-449F-B3F9-9C71363EFC9A}">
      <dsp:nvSpPr>
        <dsp:cNvPr id="0" name=""/>
        <dsp:cNvSpPr/>
      </dsp:nvSpPr>
      <dsp:spPr>
        <a:xfrm>
          <a:off x="0" y="1148605"/>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Shopping</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£33,061,000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£14,790,000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£44,512,000</a:t>
          </a:r>
          <a:endParaRPr lang="en-GB" sz="1200" kern="1200" dirty="0"/>
        </a:p>
      </dsp:txBody>
      <dsp:txXfrm>
        <a:off x="1540121" y="1148605"/>
        <a:ext cx="5638392" cy="1044186"/>
      </dsp:txXfrm>
    </dsp:sp>
    <dsp:sp modelId="{67E5A9FF-6D57-4C71-B22F-E89DA984D429}">
      <dsp:nvSpPr>
        <dsp:cNvPr id="0" name=""/>
        <dsp:cNvSpPr/>
      </dsp:nvSpPr>
      <dsp:spPr>
        <a:xfrm>
          <a:off x="104418" y="1253023"/>
          <a:ext cx="1435702" cy="83534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01044B-3725-4505-9883-69AC7B66A4A1}">
      <dsp:nvSpPr>
        <dsp:cNvPr id="0" name=""/>
        <dsp:cNvSpPr/>
      </dsp:nvSpPr>
      <dsp:spPr>
        <a:xfrm>
          <a:off x="0" y="2297210"/>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Food &amp; drink</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£46,104,000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£10,184,000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£54,369,000</a:t>
          </a:r>
          <a:endParaRPr lang="en-GB" sz="1200" kern="1200" dirty="0"/>
        </a:p>
      </dsp:txBody>
      <dsp:txXfrm>
        <a:off x="1540121" y="2297210"/>
        <a:ext cx="5638392" cy="1044186"/>
      </dsp:txXfrm>
    </dsp:sp>
    <dsp:sp modelId="{BE481B0E-BE93-41F3-AF47-51C9D354C9DD}">
      <dsp:nvSpPr>
        <dsp:cNvPr id="0" name=""/>
        <dsp:cNvSpPr/>
      </dsp:nvSpPr>
      <dsp:spPr>
        <a:xfrm>
          <a:off x="104418" y="2401629"/>
          <a:ext cx="1435702" cy="83534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0A7FA2-A456-493B-8FA4-5D4167BB24C2}">
      <dsp:nvSpPr>
        <dsp:cNvPr id="0" name=""/>
        <dsp:cNvSpPr/>
      </dsp:nvSpPr>
      <dsp:spPr>
        <a:xfrm>
          <a:off x="0" y="3445815"/>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Attractions/entertainment</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£21,558,000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£4,920,000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£13,159,000</a:t>
          </a:r>
          <a:endParaRPr lang="en-GB" sz="1200" kern="1200" dirty="0"/>
        </a:p>
      </dsp:txBody>
      <dsp:txXfrm>
        <a:off x="1540121" y="3445815"/>
        <a:ext cx="5638392" cy="1044186"/>
      </dsp:txXfrm>
    </dsp:sp>
    <dsp:sp modelId="{41D7557A-3834-4E3C-A1F2-CE4D259E3BE9}">
      <dsp:nvSpPr>
        <dsp:cNvPr id="0" name=""/>
        <dsp:cNvSpPr/>
      </dsp:nvSpPr>
      <dsp:spPr>
        <a:xfrm>
          <a:off x="104418" y="3550234"/>
          <a:ext cx="1435702" cy="835349"/>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3E5C89-85EF-40C2-AA58-6F1684FF4100}">
      <dsp:nvSpPr>
        <dsp:cNvPr id="0" name=""/>
        <dsp:cNvSpPr/>
      </dsp:nvSpPr>
      <dsp:spPr>
        <a:xfrm>
          <a:off x="0" y="4594421"/>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Travel</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£44,668,000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£4,994,000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£25,902,000</a:t>
          </a:r>
          <a:endParaRPr lang="en-GB" sz="1200" kern="1200" dirty="0"/>
        </a:p>
      </dsp:txBody>
      <dsp:txXfrm>
        <a:off x="1540121" y="4594421"/>
        <a:ext cx="5638392" cy="1044186"/>
      </dsp:txXfrm>
    </dsp:sp>
    <dsp:sp modelId="{FE3E9036-0BA5-497B-B850-5E7CA2C560F9}">
      <dsp:nvSpPr>
        <dsp:cNvPr id="0" name=""/>
        <dsp:cNvSpPr/>
      </dsp:nvSpPr>
      <dsp:spPr>
        <a:xfrm>
          <a:off x="104418" y="4698839"/>
          <a:ext cx="1435702" cy="835349"/>
        </a:xfrm>
        <a:prstGeom prst="roundRect">
          <a:avLst>
            <a:gd name="adj" fmla="val 10000"/>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BCDAF-85DE-4476-8DB2-2FD23D0204A1}">
      <dsp:nvSpPr>
        <dsp:cNvPr id="0" name=""/>
        <dsp:cNvSpPr/>
      </dsp:nvSpPr>
      <dsp:spPr>
        <a:xfrm>
          <a:off x="0" y="0"/>
          <a:ext cx="8690807" cy="1192632"/>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Second Homes</a:t>
          </a:r>
        </a:p>
        <a:p>
          <a:pPr marL="0" lvl="0" indent="0" algn="l" defTabSz="711200">
            <a:lnSpc>
              <a:spcPct val="90000"/>
            </a:lnSpc>
            <a:spcBef>
              <a:spcPct val="0"/>
            </a:spcBef>
            <a:spcAft>
              <a:spcPct val="35000"/>
            </a:spcAft>
            <a:buNone/>
          </a:pPr>
          <a:r>
            <a:rPr lang="en-GB" sz="1600" b="0" i="0" u="none" kern="1200" dirty="0"/>
            <a:t>£1,212,000		</a:t>
          </a:r>
          <a:endParaRPr lang="en-GB" sz="1600" kern="1200" dirty="0"/>
        </a:p>
      </dsp:txBody>
      <dsp:txXfrm>
        <a:off x="1857424" y="0"/>
        <a:ext cx="6833382" cy="1192632"/>
      </dsp:txXfrm>
    </dsp:sp>
    <dsp:sp modelId="{07135594-93CB-4EFA-A35C-4C650CB7FD38}">
      <dsp:nvSpPr>
        <dsp:cNvPr id="0" name=""/>
        <dsp:cNvSpPr/>
      </dsp:nvSpPr>
      <dsp:spPr>
        <a:xfrm>
          <a:off x="119263" y="119263"/>
          <a:ext cx="1738161" cy="954106"/>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1B2D68-1916-449F-B3F9-9C71363EFC9A}">
      <dsp:nvSpPr>
        <dsp:cNvPr id="0" name=""/>
        <dsp:cNvSpPr/>
      </dsp:nvSpPr>
      <dsp:spPr>
        <a:xfrm>
          <a:off x="0" y="1311896"/>
          <a:ext cx="8690807" cy="1192632"/>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Boats</a:t>
          </a:r>
        </a:p>
        <a:p>
          <a:pPr marL="0" lvl="0" indent="0" algn="l" defTabSz="711200">
            <a:lnSpc>
              <a:spcPct val="90000"/>
            </a:lnSpc>
            <a:spcBef>
              <a:spcPct val="0"/>
            </a:spcBef>
            <a:spcAft>
              <a:spcPct val="35000"/>
            </a:spcAft>
            <a:buNone/>
          </a:pPr>
          <a:r>
            <a:rPr lang="en-GB" sz="1600" b="0" i="0" u="none" kern="1200" dirty="0"/>
            <a:t>£2,785,000</a:t>
          </a:r>
          <a:endParaRPr lang="en-GB" sz="1600" kern="1200" dirty="0"/>
        </a:p>
      </dsp:txBody>
      <dsp:txXfrm>
        <a:off x="1857424" y="1311896"/>
        <a:ext cx="6833382" cy="1192632"/>
      </dsp:txXfrm>
    </dsp:sp>
    <dsp:sp modelId="{67E5A9FF-6D57-4C71-B22F-E89DA984D429}">
      <dsp:nvSpPr>
        <dsp:cNvPr id="0" name=""/>
        <dsp:cNvSpPr/>
      </dsp:nvSpPr>
      <dsp:spPr>
        <a:xfrm>
          <a:off x="119263" y="1431159"/>
          <a:ext cx="1738161" cy="954106"/>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01044B-3725-4505-9883-69AC7B66A4A1}">
      <dsp:nvSpPr>
        <dsp:cNvPr id="0" name=""/>
        <dsp:cNvSpPr/>
      </dsp:nvSpPr>
      <dsp:spPr>
        <a:xfrm>
          <a:off x="0" y="2623792"/>
          <a:ext cx="8690807" cy="1192632"/>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Visiting friends and relatives (non-visitor spend)</a:t>
          </a:r>
        </a:p>
        <a:p>
          <a:pPr marL="0" lvl="0" indent="0" algn="l" defTabSz="711200">
            <a:lnSpc>
              <a:spcPct val="90000"/>
            </a:lnSpc>
            <a:spcBef>
              <a:spcPct val="0"/>
            </a:spcBef>
            <a:spcAft>
              <a:spcPct val="35000"/>
            </a:spcAft>
            <a:buNone/>
          </a:pPr>
          <a:r>
            <a:rPr lang="en-GB" sz="1600" b="0" i="0" u="none" kern="1200" dirty="0"/>
            <a:t>£9,042,000</a:t>
          </a:r>
          <a:endParaRPr lang="en-GB" sz="1600" kern="1200" dirty="0"/>
        </a:p>
      </dsp:txBody>
      <dsp:txXfrm>
        <a:off x="1857424" y="2623792"/>
        <a:ext cx="6833382" cy="1192632"/>
      </dsp:txXfrm>
    </dsp:sp>
    <dsp:sp modelId="{BE481B0E-BE93-41F3-AF47-51C9D354C9DD}">
      <dsp:nvSpPr>
        <dsp:cNvPr id="0" name=""/>
        <dsp:cNvSpPr/>
      </dsp:nvSpPr>
      <dsp:spPr>
        <a:xfrm>
          <a:off x="119263" y="2743055"/>
          <a:ext cx="1738161" cy="954106"/>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77F5B-8ACF-4C1C-B901-68E9D416105C}">
      <dsp:nvSpPr>
        <dsp:cNvPr id="0" name=""/>
        <dsp:cNvSpPr/>
      </dsp:nvSpPr>
      <dsp:spPr>
        <a:xfrm>
          <a:off x="629410" y="0"/>
          <a:ext cx="7133313" cy="1296144"/>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A8C86B64-AF93-4804-A74E-CEC2A703E71D}">
      <dsp:nvSpPr>
        <dsp:cNvPr id="0" name=""/>
        <dsp:cNvSpPr/>
      </dsp:nvSpPr>
      <dsp:spPr>
        <a:xfrm>
          <a:off x="2868"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Direct </a:t>
          </a:r>
        </a:p>
        <a:p>
          <a:pPr marL="0" lvl="0" indent="0" algn="ctr" defTabSz="533400">
            <a:lnSpc>
              <a:spcPct val="90000"/>
            </a:lnSpc>
            <a:spcBef>
              <a:spcPct val="0"/>
            </a:spcBef>
            <a:spcAft>
              <a:spcPct val="35000"/>
            </a:spcAft>
            <a:buNone/>
          </a:pPr>
          <a:r>
            <a:rPr lang="en-GB" sz="1200" kern="1200" dirty="0"/>
            <a:t>5,409</a:t>
          </a:r>
        </a:p>
        <a:p>
          <a:pPr marL="0" lvl="0" indent="0" algn="ctr" defTabSz="533400">
            <a:lnSpc>
              <a:spcPct val="90000"/>
            </a:lnSpc>
            <a:spcBef>
              <a:spcPct val="0"/>
            </a:spcBef>
            <a:spcAft>
              <a:spcPct val="35000"/>
            </a:spcAft>
            <a:buNone/>
          </a:pPr>
          <a:endParaRPr lang="en-GB" sz="700" kern="1200" dirty="0"/>
        </a:p>
      </dsp:txBody>
      <dsp:txXfrm>
        <a:off x="28177" y="414152"/>
        <a:ext cx="1813025" cy="467839"/>
      </dsp:txXfrm>
    </dsp:sp>
    <dsp:sp modelId="{58BE4C59-F161-4C18-B150-AE47E3E23776}">
      <dsp:nvSpPr>
        <dsp:cNvPr id="0" name=""/>
        <dsp:cNvSpPr/>
      </dsp:nvSpPr>
      <dsp:spPr>
        <a:xfrm>
          <a:off x="2177119"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Indirect </a:t>
          </a:r>
        </a:p>
        <a:p>
          <a:pPr marL="0" lvl="0" indent="0" algn="ctr" defTabSz="533400">
            <a:lnSpc>
              <a:spcPct val="90000"/>
            </a:lnSpc>
            <a:spcBef>
              <a:spcPct val="0"/>
            </a:spcBef>
            <a:spcAft>
              <a:spcPct val="35000"/>
            </a:spcAft>
            <a:buNone/>
          </a:pPr>
          <a:r>
            <a:rPr lang="en-GB" sz="1200" kern="1200" dirty="0"/>
            <a:t>1,597</a:t>
          </a:r>
        </a:p>
      </dsp:txBody>
      <dsp:txXfrm>
        <a:off x="2202428" y="414152"/>
        <a:ext cx="1813025" cy="467839"/>
      </dsp:txXfrm>
    </dsp:sp>
    <dsp:sp modelId="{4920BF9A-2356-4A2A-A1B0-0ABDD7D4769A}">
      <dsp:nvSpPr>
        <dsp:cNvPr id="0" name=""/>
        <dsp:cNvSpPr/>
      </dsp:nvSpPr>
      <dsp:spPr>
        <a:xfrm>
          <a:off x="4351370"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Induced </a:t>
          </a:r>
        </a:p>
        <a:p>
          <a:pPr marL="0" lvl="0" indent="0" algn="ctr" defTabSz="533400">
            <a:lnSpc>
              <a:spcPct val="90000"/>
            </a:lnSpc>
            <a:spcBef>
              <a:spcPct val="0"/>
            </a:spcBef>
            <a:spcAft>
              <a:spcPct val="35000"/>
            </a:spcAft>
            <a:buNone/>
          </a:pPr>
          <a:r>
            <a:rPr lang="en-GB" sz="1200" kern="1200" dirty="0"/>
            <a:t>583</a:t>
          </a:r>
        </a:p>
      </dsp:txBody>
      <dsp:txXfrm>
        <a:off x="4376679" y="414152"/>
        <a:ext cx="1813025" cy="467839"/>
      </dsp:txXfrm>
    </dsp:sp>
    <dsp:sp modelId="{CCCC0AF4-B4CA-4E48-9746-42C4F08F1C14}">
      <dsp:nvSpPr>
        <dsp:cNvPr id="0" name=""/>
        <dsp:cNvSpPr/>
      </dsp:nvSpPr>
      <dsp:spPr>
        <a:xfrm>
          <a:off x="6525621"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Total </a:t>
          </a:r>
        </a:p>
        <a:p>
          <a:pPr marL="0" lvl="0" indent="0" algn="ctr" defTabSz="533400">
            <a:lnSpc>
              <a:spcPct val="90000"/>
            </a:lnSpc>
            <a:spcBef>
              <a:spcPct val="0"/>
            </a:spcBef>
            <a:spcAft>
              <a:spcPct val="35000"/>
            </a:spcAft>
            <a:buNone/>
          </a:pPr>
          <a:r>
            <a:rPr lang="en-GB" sz="1200" kern="1200" dirty="0"/>
            <a:t>7,589</a:t>
          </a:r>
        </a:p>
      </dsp:txBody>
      <dsp:txXfrm>
        <a:off x="6550930" y="414152"/>
        <a:ext cx="1813025" cy="4678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77F5B-8ACF-4C1C-B901-68E9D416105C}">
      <dsp:nvSpPr>
        <dsp:cNvPr id="0" name=""/>
        <dsp:cNvSpPr/>
      </dsp:nvSpPr>
      <dsp:spPr>
        <a:xfrm>
          <a:off x="629410" y="0"/>
          <a:ext cx="7133313" cy="1296144"/>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A8C86B64-AF93-4804-A74E-CEC2A703E71D}">
      <dsp:nvSpPr>
        <dsp:cNvPr id="0" name=""/>
        <dsp:cNvSpPr/>
      </dsp:nvSpPr>
      <dsp:spPr>
        <a:xfrm>
          <a:off x="2868"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Direct </a:t>
          </a:r>
        </a:p>
        <a:p>
          <a:pPr marL="0" lvl="0" indent="0" algn="ctr" defTabSz="533400">
            <a:lnSpc>
              <a:spcPct val="90000"/>
            </a:lnSpc>
            <a:spcBef>
              <a:spcPct val="0"/>
            </a:spcBef>
            <a:spcAft>
              <a:spcPct val="35000"/>
            </a:spcAft>
            <a:buNone/>
          </a:pPr>
          <a:r>
            <a:rPr lang="en-GB" sz="1200" kern="1200" dirty="0"/>
            <a:t>3,712</a:t>
          </a:r>
        </a:p>
      </dsp:txBody>
      <dsp:txXfrm>
        <a:off x="28177" y="414152"/>
        <a:ext cx="1813025" cy="467839"/>
      </dsp:txXfrm>
    </dsp:sp>
    <dsp:sp modelId="{58BE4C59-F161-4C18-B150-AE47E3E23776}">
      <dsp:nvSpPr>
        <dsp:cNvPr id="0" name=""/>
        <dsp:cNvSpPr/>
      </dsp:nvSpPr>
      <dsp:spPr>
        <a:xfrm>
          <a:off x="2177119"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Indirect </a:t>
          </a:r>
        </a:p>
        <a:p>
          <a:pPr marL="0" lvl="0" indent="0" algn="ctr" defTabSz="533400">
            <a:lnSpc>
              <a:spcPct val="90000"/>
            </a:lnSpc>
            <a:spcBef>
              <a:spcPct val="0"/>
            </a:spcBef>
            <a:spcAft>
              <a:spcPct val="35000"/>
            </a:spcAft>
            <a:buNone/>
          </a:pPr>
          <a:r>
            <a:rPr lang="en-GB" sz="1200" kern="1200" dirty="0"/>
            <a:t>1,401</a:t>
          </a:r>
        </a:p>
      </dsp:txBody>
      <dsp:txXfrm>
        <a:off x="2202428" y="414152"/>
        <a:ext cx="1813025" cy="467839"/>
      </dsp:txXfrm>
    </dsp:sp>
    <dsp:sp modelId="{4920BF9A-2356-4A2A-A1B0-0ABDD7D4769A}">
      <dsp:nvSpPr>
        <dsp:cNvPr id="0" name=""/>
        <dsp:cNvSpPr/>
      </dsp:nvSpPr>
      <dsp:spPr>
        <a:xfrm>
          <a:off x="4351370"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Induced </a:t>
          </a:r>
        </a:p>
        <a:p>
          <a:pPr marL="0" lvl="0" indent="0" algn="ctr" defTabSz="533400">
            <a:lnSpc>
              <a:spcPct val="90000"/>
            </a:lnSpc>
            <a:spcBef>
              <a:spcPct val="0"/>
            </a:spcBef>
            <a:spcAft>
              <a:spcPct val="35000"/>
            </a:spcAft>
            <a:buNone/>
          </a:pPr>
          <a:r>
            <a:rPr lang="en-GB" sz="1200" kern="1200" dirty="0"/>
            <a:t>511</a:t>
          </a:r>
        </a:p>
      </dsp:txBody>
      <dsp:txXfrm>
        <a:off x="4376679" y="414152"/>
        <a:ext cx="1813025" cy="467839"/>
      </dsp:txXfrm>
    </dsp:sp>
    <dsp:sp modelId="{1FDE5A7A-1A8A-4A0C-8AC3-B194CACC948E}">
      <dsp:nvSpPr>
        <dsp:cNvPr id="0" name=""/>
        <dsp:cNvSpPr/>
      </dsp:nvSpPr>
      <dsp:spPr>
        <a:xfrm>
          <a:off x="6525621" y="388843"/>
          <a:ext cx="1863643"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Total </a:t>
          </a:r>
        </a:p>
        <a:p>
          <a:pPr marL="0" lvl="0" indent="0" algn="ctr" defTabSz="533400">
            <a:lnSpc>
              <a:spcPct val="90000"/>
            </a:lnSpc>
            <a:spcBef>
              <a:spcPct val="0"/>
            </a:spcBef>
            <a:spcAft>
              <a:spcPct val="35000"/>
            </a:spcAft>
            <a:buNone/>
          </a:pPr>
          <a:r>
            <a:rPr lang="en-GB" sz="1200" kern="1200" dirty="0"/>
            <a:t>5,624</a:t>
          </a:r>
        </a:p>
      </dsp:txBody>
      <dsp:txXfrm>
        <a:off x="6550930" y="414152"/>
        <a:ext cx="1813025" cy="4678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C781-1904-487A-95CE-BA9C2BD35D13}">
      <dsp:nvSpPr>
        <dsp:cNvPr id="0" name=""/>
        <dsp:cNvSpPr/>
      </dsp:nvSpPr>
      <dsp:spPr>
        <a:xfrm>
          <a:off x="0" y="2357884"/>
          <a:ext cx="2881014" cy="773910"/>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Total visitor spend</a:t>
          </a:r>
        </a:p>
      </dsp:txBody>
      <dsp:txXfrm>
        <a:off x="0" y="2357884"/>
        <a:ext cx="2881014" cy="417911"/>
      </dsp:txXfrm>
    </dsp:sp>
    <dsp:sp modelId="{7318F1F6-8A5C-4E4A-8489-7BF06F1AE9DD}">
      <dsp:nvSpPr>
        <dsp:cNvPr id="0" name=""/>
        <dsp:cNvSpPr/>
      </dsp:nvSpPr>
      <dsp:spPr>
        <a:xfrm>
          <a:off x="0" y="2760317"/>
          <a:ext cx="1440507" cy="355998"/>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UK £1,107,969,000</a:t>
          </a:r>
        </a:p>
        <a:p>
          <a:pPr marL="0" lvl="0" indent="0" algn="ctr" defTabSz="622300">
            <a:lnSpc>
              <a:spcPct val="90000"/>
            </a:lnSpc>
            <a:spcBef>
              <a:spcPct val="0"/>
            </a:spcBef>
            <a:spcAft>
              <a:spcPct val="35000"/>
            </a:spcAft>
            <a:buNone/>
          </a:pPr>
          <a:endParaRPr lang="en-GB" sz="1400" b="1" kern="1200" dirty="0"/>
        </a:p>
      </dsp:txBody>
      <dsp:txXfrm>
        <a:off x="0" y="2760317"/>
        <a:ext cx="1440507" cy="355998"/>
      </dsp:txXfrm>
    </dsp:sp>
    <dsp:sp modelId="{E8247AD4-AD67-418E-AD32-F1797A559A28}">
      <dsp:nvSpPr>
        <dsp:cNvPr id="0" name=""/>
        <dsp:cNvSpPr/>
      </dsp:nvSpPr>
      <dsp:spPr>
        <a:xfrm>
          <a:off x="1440507" y="2760317"/>
          <a:ext cx="1440507" cy="355998"/>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Overseas £254,002,000</a:t>
          </a:r>
        </a:p>
        <a:p>
          <a:pPr marL="0" lvl="0" indent="0" algn="ctr" defTabSz="622300">
            <a:lnSpc>
              <a:spcPct val="90000"/>
            </a:lnSpc>
            <a:spcBef>
              <a:spcPct val="0"/>
            </a:spcBef>
            <a:spcAft>
              <a:spcPct val="35000"/>
            </a:spcAft>
            <a:buNone/>
          </a:pPr>
          <a:endParaRPr lang="en-GB" sz="1400" b="1" kern="1200" dirty="0"/>
        </a:p>
      </dsp:txBody>
      <dsp:txXfrm>
        <a:off x="1440507" y="2760317"/>
        <a:ext cx="1440507" cy="355998"/>
      </dsp:txXfrm>
    </dsp:sp>
    <dsp:sp modelId="{0A9EA913-C7ED-4D64-8078-E56B1BC3DF8F}">
      <dsp:nvSpPr>
        <dsp:cNvPr id="0" name=""/>
        <dsp:cNvSpPr/>
      </dsp:nvSpPr>
      <dsp:spPr>
        <a:xfrm rot="10800000">
          <a:off x="0" y="1179218"/>
          <a:ext cx="2881014" cy="1190273"/>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Total visitor nights</a:t>
          </a:r>
        </a:p>
      </dsp:txBody>
      <dsp:txXfrm rot="-10800000">
        <a:off x="0" y="1179218"/>
        <a:ext cx="2881014" cy="417786"/>
      </dsp:txXfrm>
    </dsp:sp>
    <dsp:sp modelId="{02A688AC-E37E-4A72-A359-AFF58DD35B8F}">
      <dsp:nvSpPr>
        <dsp:cNvPr id="0" name=""/>
        <dsp:cNvSpPr/>
      </dsp:nvSpPr>
      <dsp:spPr>
        <a:xfrm>
          <a:off x="0" y="1597005"/>
          <a:ext cx="1440507" cy="355891"/>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marL="0" lvl="0" indent="0" algn="ctr" defTabSz="488950">
            <a:lnSpc>
              <a:spcPct val="90000"/>
            </a:lnSpc>
            <a:spcBef>
              <a:spcPct val="0"/>
            </a:spcBef>
            <a:spcAft>
              <a:spcPct val="35000"/>
            </a:spcAft>
            <a:buNone/>
          </a:pPr>
          <a:endParaRPr lang="en-GB" sz="1100" b="1" kern="1200" dirty="0"/>
        </a:p>
        <a:p>
          <a:pPr marL="0" lvl="0" indent="0" algn="ctr" defTabSz="488950">
            <a:lnSpc>
              <a:spcPct val="90000"/>
            </a:lnSpc>
            <a:spcBef>
              <a:spcPct val="0"/>
            </a:spcBef>
            <a:spcAft>
              <a:spcPct val="35000"/>
            </a:spcAft>
            <a:buNone/>
          </a:pPr>
          <a:r>
            <a:rPr lang="en-GB" sz="1400" b="1" kern="1200" dirty="0"/>
            <a:t>UK       17,749,000</a:t>
          </a:r>
        </a:p>
        <a:p>
          <a:pPr marL="0" lvl="0" indent="0" algn="ctr" defTabSz="488950">
            <a:lnSpc>
              <a:spcPct val="90000"/>
            </a:lnSpc>
            <a:spcBef>
              <a:spcPct val="0"/>
            </a:spcBef>
            <a:spcAft>
              <a:spcPct val="35000"/>
            </a:spcAft>
            <a:buNone/>
          </a:pPr>
          <a:endParaRPr lang="en-GB" sz="1100" b="1" kern="1200" dirty="0"/>
        </a:p>
      </dsp:txBody>
      <dsp:txXfrm>
        <a:off x="0" y="1597005"/>
        <a:ext cx="1440507" cy="355891"/>
      </dsp:txXfrm>
    </dsp:sp>
    <dsp:sp modelId="{59EB67B3-34E3-42D1-8CC1-1CF5510B8E6C}">
      <dsp:nvSpPr>
        <dsp:cNvPr id="0" name=""/>
        <dsp:cNvSpPr/>
      </dsp:nvSpPr>
      <dsp:spPr>
        <a:xfrm>
          <a:off x="1440507" y="1597005"/>
          <a:ext cx="1440507" cy="355891"/>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Overseas 3,599,000</a:t>
          </a:r>
        </a:p>
        <a:p>
          <a:pPr marL="0" lvl="0" indent="0" algn="ctr" defTabSz="622300">
            <a:lnSpc>
              <a:spcPct val="90000"/>
            </a:lnSpc>
            <a:spcBef>
              <a:spcPct val="0"/>
            </a:spcBef>
            <a:spcAft>
              <a:spcPct val="35000"/>
            </a:spcAft>
            <a:buNone/>
          </a:pPr>
          <a:endParaRPr lang="en-GB" sz="1400" b="1" kern="1200" dirty="0"/>
        </a:p>
      </dsp:txBody>
      <dsp:txXfrm>
        <a:off x="1440507" y="1597005"/>
        <a:ext cx="1440507" cy="355891"/>
      </dsp:txXfrm>
    </dsp:sp>
    <dsp:sp modelId="{EE34F13B-63AE-4020-86CB-007147B79C41}">
      <dsp:nvSpPr>
        <dsp:cNvPr id="0" name=""/>
        <dsp:cNvSpPr/>
      </dsp:nvSpPr>
      <dsp:spPr>
        <a:xfrm rot="10800000">
          <a:off x="0" y="553"/>
          <a:ext cx="2881014" cy="1190273"/>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Total staying trips</a:t>
          </a:r>
        </a:p>
      </dsp:txBody>
      <dsp:txXfrm rot="-10800000">
        <a:off x="0" y="553"/>
        <a:ext cx="2881014" cy="417786"/>
      </dsp:txXfrm>
    </dsp:sp>
    <dsp:sp modelId="{CEE5FC30-845A-49B7-914A-C247F8625A9F}">
      <dsp:nvSpPr>
        <dsp:cNvPr id="0" name=""/>
        <dsp:cNvSpPr/>
      </dsp:nvSpPr>
      <dsp:spPr>
        <a:xfrm>
          <a:off x="0" y="418339"/>
          <a:ext cx="1440507" cy="355891"/>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GB" sz="1400" b="1" kern="1200" dirty="0"/>
            <a:t>UK        4,129,000</a:t>
          </a:r>
        </a:p>
      </dsp:txBody>
      <dsp:txXfrm>
        <a:off x="0" y="418339"/>
        <a:ext cx="1440507" cy="355891"/>
      </dsp:txXfrm>
    </dsp:sp>
    <dsp:sp modelId="{FBB462F7-74A2-4E0F-9BDB-A4D1F72A0FA4}">
      <dsp:nvSpPr>
        <dsp:cNvPr id="0" name=""/>
        <dsp:cNvSpPr/>
      </dsp:nvSpPr>
      <dsp:spPr>
        <a:xfrm>
          <a:off x="1440507" y="418339"/>
          <a:ext cx="1440507" cy="355891"/>
        </a:xfrm>
        <a:prstGeom prst="rect">
          <a:avLst/>
        </a:prstGeom>
        <a:solidFill>
          <a:schemeClr val="accent4">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Overseas  407,000</a:t>
          </a:r>
        </a:p>
        <a:p>
          <a:pPr marL="0" lvl="0" indent="0" algn="ctr" defTabSz="622300">
            <a:lnSpc>
              <a:spcPct val="90000"/>
            </a:lnSpc>
            <a:spcBef>
              <a:spcPct val="0"/>
            </a:spcBef>
            <a:spcAft>
              <a:spcPct val="35000"/>
            </a:spcAft>
            <a:buNone/>
          </a:pPr>
          <a:endParaRPr lang="en-GB" sz="1400" b="1" kern="1200" dirty="0"/>
        </a:p>
      </dsp:txBody>
      <dsp:txXfrm>
        <a:off x="1440507" y="418339"/>
        <a:ext cx="1440507" cy="3558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94C23B-43E0-406F-BB94-388BD7C952AC}">
      <dsp:nvSpPr>
        <dsp:cNvPr id="0" name=""/>
        <dsp:cNvSpPr/>
      </dsp:nvSpPr>
      <dsp:spPr>
        <a:xfrm>
          <a:off x="0" y="956134"/>
          <a:ext cx="2881014" cy="627327"/>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Total day trip spend</a:t>
          </a:r>
        </a:p>
        <a:p>
          <a:pPr marL="0" lvl="0" indent="0" algn="ctr" defTabSz="622300">
            <a:lnSpc>
              <a:spcPct val="90000"/>
            </a:lnSpc>
            <a:spcBef>
              <a:spcPct val="0"/>
            </a:spcBef>
            <a:spcAft>
              <a:spcPct val="35000"/>
            </a:spcAft>
            <a:buNone/>
          </a:pPr>
          <a:r>
            <a:rPr lang="en-GB" sz="1400" b="1" kern="1200" dirty="0">
              <a:solidFill>
                <a:schemeClr val="tx1"/>
              </a:solidFill>
            </a:rPr>
            <a:t>£1,101,310,000</a:t>
          </a:r>
        </a:p>
        <a:p>
          <a:pPr marL="0" lvl="0" indent="0" algn="ctr" defTabSz="622300">
            <a:lnSpc>
              <a:spcPct val="90000"/>
            </a:lnSpc>
            <a:spcBef>
              <a:spcPct val="0"/>
            </a:spcBef>
            <a:spcAft>
              <a:spcPct val="35000"/>
            </a:spcAft>
            <a:buNone/>
          </a:pPr>
          <a:endParaRPr lang="en-GB" sz="1400" b="1" kern="1200" dirty="0"/>
        </a:p>
      </dsp:txBody>
      <dsp:txXfrm>
        <a:off x="0" y="956134"/>
        <a:ext cx="2881014" cy="627327"/>
      </dsp:txXfrm>
    </dsp:sp>
    <dsp:sp modelId="{0FFAD96F-FCD5-420A-8461-EE7A7567B806}">
      <dsp:nvSpPr>
        <dsp:cNvPr id="0" name=""/>
        <dsp:cNvSpPr/>
      </dsp:nvSpPr>
      <dsp:spPr>
        <a:xfrm rot="10800000">
          <a:off x="0" y="714"/>
          <a:ext cx="2881014" cy="964829"/>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Total day trips</a:t>
          </a:r>
        </a:p>
        <a:p>
          <a:pPr marL="0" lvl="0" indent="0" algn="ctr" defTabSz="622300">
            <a:lnSpc>
              <a:spcPct val="90000"/>
            </a:lnSpc>
            <a:spcBef>
              <a:spcPct val="0"/>
            </a:spcBef>
            <a:spcAft>
              <a:spcPct val="35000"/>
            </a:spcAft>
            <a:buNone/>
          </a:pPr>
          <a:r>
            <a:rPr lang="en-GB" sz="1400" b="1" kern="1200" dirty="0">
              <a:solidFill>
                <a:schemeClr val="tx1"/>
              </a:solidFill>
            </a:rPr>
            <a:t>22,514,000</a:t>
          </a:r>
        </a:p>
        <a:p>
          <a:pPr marL="0" lvl="0" indent="0" algn="ctr" defTabSz="622300">
            <a:lnSpc>
              <a:spcPct val="90000"/>
            </a:lnSpc>
            <a:spcBef>
              <a:spcPct val="0"/>
            </a:spcBef>
            <a:spcAft>
              <a:spcPct val="35000"/>
            </a:spcAft>
            <a:buNone/>
          </a:pPr>
          <a:endParaRPr lang="en-GB" sz="1400" b="1" kern="1200" dirty="0"/>
        </a:p>
      </dsp:txBody>
      <dsp:txXfrm rot="10800000">
        <a:off x="0" y="714"/>
        <a:ext cx="2881014" cy="6269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61720-3409-481C-B07C-451EC531715C}">
      <dsp:nvSpPr>
        <dsp:cNvPr id="0" name=""/>
        <dsp:cNvSpPr/>
      </dsp:nvSpPr>
      <dsp:spPr>
        <a:xfrm>
          <a:off x="0" y="0"/>
          <a:ext cx="1656184" cy="1584175"/>
        </a:xfrm>
        <a:prstGeom prst="rect">
          <a:avLst/>
        </a:prstGeom>
        <a:solidFill>
          <a:schemeClr val="tx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b="1" kern="1200" dirty="0"/>
            <a:t>Total staying and day trips</a:t>
          </a:r>
        </a:p>
        <a:p>
          <a:pPr marL="0" lvl="0" indent="0" algn="ctr" defTabSz="622300">
            <a:lnSpc>
              <a:spcPct val="90000"/>
            </a:lnSpc>
            <a:spcBef>
              <a:spcPct val="0"/>
            </a:spcBef>
            <a:spcAft>
              <a:spcPct val="35000"/>
            </a:spcAft>
            <a:buNone/>
          </a:pPr>
          <a:r>
            <a:rPr lang="en-GB" sz="1400" b="1" kern="1200" dirty="0">
              <a:solidFill>
                <a:schemeClr val="tx1"/>
              </a:solidFill>
            </a:rPr>
            <a:t>27,050,000</a:t>
          </a:r>
        </a:p>
        <a:p>
          <a:pPr marL="0" lvl="0" indent="0" algn="ctr" defTabSz="622300">
            <a:lnSpc>
              <a:spcPct val="90000"/>
            </a:lnSpc>
            <a:spcBef>
              <a:spcPct val="0"/>
            </a:spcBef>
            <a:spcAft>
              <a:spcPct val="35000"/>
            </a:spcAft>
            <a:buNone/>
          </a:pPr>
          <a:endParaRPr lang="en-GB" sz="1400" b="1" kern="1200" dirty="0"/>
        </a:p>
      </dsp:txBody>
      <dsp:txXfrm>
        <a:off x="0" y="0"/>
        <a:ext cx="1656184" cy="158417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060922-355F-4F77-8027-C0ADFFB2E18C}">
      <dsp:nvSpPr>
        <dsp:cNvPr id="0" name=""/>
        <dsp:cNvSpPr/>
      </dsp:nvSpPr>
      <dsp:spPr>
        <a:xfrm>
          <a:off x="0" y="1571922"/>
          <a:ext cx="2881014" cy="515940"/>
        </a:xfrm>
        <a:prstGeom prst="rec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GB" sz="1400" b="1" kern="1200" dirty="0">
            <a:solidFill>
              <a:schemeClr val="bg1"/>
            </a:solidFill>
          </a:endParaRPr>
        </a:p>
        <a:p>
          <a:pPr marL="0" lvl="0" indent="0" algn="ctr" defTabSz="622300">
            <a:lnSpc>
              <a:spcPct val="90000"/>
            </a:lnSpc>
            <a:spcBef>
              <a:spcPct val="0"/>
            </a:spcBef>
            <a:spcAft>
              <a:spcPct val="35000"/>
            </a:spcAft>
            <a:buNone/>
          </a:pPr>
          <a:r>
            <a:rPr lang="en-GB" sz="1400" b="1" kern="1200" dirty="0">
              <a:solidFill>
                <a:schemeClr val="bg1"/>
              </a:solidFill>
            </a:rPr>
            <a:t>Induced employment</a:t>
          </a:r>
        </a:p>
        <a:p>
          <a:pPr marL="0" lvl="0" indent="0" algn="ctr" defTabSz="622300">
            <a:lnSpc>
              <a:spcPct val="90000"/>
            </a:lnSpc>
            <a:spcBef>
              <a:spcPct val="0"/>
            </a:spcBef>
            <a:spcAft>
              <a:spcPct val="35000"/>
            </a:spcAft>
            <a:buNone/>
          </a:pPr>
          <a:r>
            <a:rPr lang="en-GB" sz="1400" b="1" kern="1200" dirty="0">
              <a:solidFill>
                <a:schemeClr val="tx1"/>
              </a:solidFill>
            </a:rPr>
            <a:t>6,776</a:t>
          </a:r>
        </a:p>
        <a:p>
          <a:pPr marL="0" lvl="0" indent="0" algn="ctr" defTabSz="622300">
            <a:lnSpc>
              <a:spcPct val="90000"/>
            </a:lnSpc>
            <a:spcBef>
              <a:spcPct val="0"/>
            </a:spcBef>
            <a:spcAft>
              <a:spcPct val="35000"/>
            </a:spcAft>
            <a:buNone/>
          </a:pPr>
          <a:endParaRPr lang="en-GB" sz="1400" b="1" kern="1200" dirty="0">
            <a:solidFill>
              <a:schemeClr val="bg1"/>
            </a:solidFill>
          </a:endParaRPr>
        </a:p>
      </dsp:txBody>
      <dsp:txXfrm>
        <a:off x="0" y="1571922"/>
        <a:ext cx="2881014" cy="515940"/>
      </dsp:txXfrm>
    </dsp:sp>
    <dsp:sp modelId="{4ED48728-EE94-42C0-AADF-B47FEB0ADC3E}">
      <dsp:nvSpPr>
        <dsp:cNvPr id="0" name=""/>
        <dsp:cNvSpPr/>
      </dsp:nvSpPr>
      <dsp:spPr>
        <a:xfrm rot="10800000">
          <a:off x="0" y="786145"/>
          <a:ext cx="2881014" cy="793515"/>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GB" sz="1400" b="1" kern="1200" dirty="0">
            <a:solidFill>
              <a:schemeClr val="bg1"/>
            </a:solidFill>
          </a:endParaRPr>
        </a:p>
        <a:p>
          <a:pPr marL="0" lvl="0" indent="0" algn="ctr" defTabSz="622300">
            <a:lnSpc>
              <a:spcPct val="90000"/>
            </a:lnSpc>
            <a:spcBef>
              <a:spcPct val="0"/>
            </a:spcBef>
            <a:spcAft>
              <a:spcPct val="35000"/>
            </a:spcAft>
            <a:buNone/>
          </a:pPr>
          <a:r>
            <a:rPr lang="en-GB" sz="1400" b="1" kern="1200" dirty="0">
              <a:solidFill>
                <a:schemeClr val="bg1"/>
              </a:solidFill>
            </a:rPr>
            <a:t>Indirect employment </a:t>
          </a:r>
        </a:p>
        <a:p>
          <a:pPr marL="0" lvl="0" indent="0" algn="ctr" defTabSz="622300">
            <a:lnSpc>
              <a:spcPct val="90000"/>
            </a:lnSpc>
            <a:spcBef>
              <a:spcPct val="0"/>
            </a:spcBef>
            <a:spcAft>
              <a:spcPct val="35000"/>
            </a:spcAft>
            <a:buNone/>
          </a:pPr>
          <a:r>
            <a:rPr lang="en-GB" sz="1400" b="1" kern="1200" dirty="0">
              <a:solidFill>
                <a:schemeClr val="tx1"/>
              </a:solidFill>
            </a:rPr>
            <a:t>10,178</a:t>
          </a:r>
        </a:p>
        <a:p>
          <a:pPr marL="0" lvl="0" indent="0" algn="ctr" defTabSz="622300">
            <a:lnSpc>
              <a:spcPct val="90000"/>
            </a:lnSpc>
            <a:spcBef>
              <a:spcPct val="0"/>
            </a:spcBef>
            <a:spcAft>
              <a:spcPct val="35000"/>
            </a:spcAft>
            <a:buNone/>
          </a:pPr>
          <a:endParaRPr lang="en-GB" sz="1400" b="1" kern="1200" dirty="0">
            <a:solidFill>
              <a:schemeClr val="bg1"/>
            </a:solidFill>
          </a:endParaRPr>
        </a:p>
      </dsp:txBody>
      <dsp:txXfrm rot="10800000">
        <a:off x="0" y="786145"/>
        <a:ext cx="2881014" cy="515602"/>
      </dsp:txXfrm>
    </dsp:sp>
    <dsp:sp modelId="{0FFAD96F-FCD5-420A-8461-EE7A7567B806}">
      <dsp:nvSpPr>
        <dsp:cNvPr id="0" name=""/>
        <dsp:cNvSpPr/>
      </dsp:nvSpPr>
      <dsp:spPr>
        <a:xfrm rot="10800000">
          <a:off x="0" y="369"/>
          <a:ext cx="2881014" cy="793515"/>
        </a:xfrm>
        <a:prstGeom prst="upArrowCallout">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endParaRPr lang="en-GB" sz="1400" b="1" kern="1200" dirty="0"/>
        </a:p>
        <a:p>
          <a:pPr marL="0" lvl="0" indent="0" algn="ctr" defTabSz="622300">
            <a:lnSpc>
              <a:spcPct val="90000"/>
            </a:lnSpc>
            <a:spcBef>
              <a:spcPct val="0"/>
            </a:spcBef>
            <a:spcAft>
              <a:spcPct val="35000"/>
            </a:spcAft>
            <a:buNone/>
          </a:pPr>
          <a:r>
            <a:rPr lang="en-GB" sz="1400" b="1" kern="1200" dirty="0"/>
            <a:t>Direct employment</a:t>
          </a:r>
        </a:p>
        <a:p>
          <a:pPr marL="0" lvl="0" indent="0" algn="ctr" defTabSz="622300">
            <a:lnSpc>
              <a:spcPct val="90000"/>
            </a:lnSpc>
            <a:spcBef>
              <a:spcPct val="0"/>
            </a:spcBef>
            <a:spcAft>
              <a:spcPct val="35000"/>
            </a:spcAft>
            <a:buNone/>
          </a:pPr>
          <a:r>
            <a:rPr lang="en-GB" sz="1400" b="1" kern="1200" dirty="0">
              <a:solidFill>
                <a:schemeClr val="tx1"/>
              </a:solidFill>
            </a:rPr>
            <a:t>30,185</a:t>
          </a:r>
        </a:p>
        <a:p>
          <a:pPr marL="0" lvl="0" indent="0" algn="ctr" defTabSz="622300">
            <a:lnSpc>
              <a:spcPct val="90000"/>
            </a:lnSpc>
            <a:spcBef>
              <a:spcPct val="0"/>
            </a:spcBef>
            <a:spcAft>
              <a:spcPct val="35000"/>
            </a:spcAft>
            <a:buNone/>
          </a:pPr>
          <a:endParaRPr lang="en-GB" sz="1400" b="1" kern="1200" dirty="0"/>
        </a:p>
      </dsp:txBody>
      <dsp:txXfrm rot="10800000">
        <a:off x="0" y="369"/>
        <a:ext cx="2881014" cy="5156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BCDAF-85DE-4476-8DB2-2FD23D0204A1}">
      <dsp:nvSpPr>
        <dsp:cNvPr id="0" name=""/>
        <dsp:cNvSpPr/>
      </dsp:nvSpPr>
      <dsp:spPr>
        <a:xfrm>
          <a:off x="0" y="0"/>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Accommodation</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£410,058,000</a:t>
          </a:r>
          <a:r>
            <a:rPr lang="en-GB" sz="1200" kern="1200" dirty="0"/>
            <a:t>	</a:t>
          </a:r>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£65,362,000</a:t>
          </a:r>
          <a:endParaRPr lang="en-GB" sz="1200" kern="1200" dirty="0"/>
        </a:p>
      </dsp:txBody>
      <dsp:txXfrm>
        <a:off x="1540121" y="0"/>
        <a:ext cx="5638392" cy="1044186"/>
      </dsp:txXfrm>
    </dsp:sp>
    <dsp:sp modelId="{07135594-93CB-4EFA-A35C-4C650CB7FD38}">
      <dsp:nvSpPr>
        <dsp:cNvPr id="0" name=""/>
        <dsp:cNvSpPr/>
      </dsp:nvSpPr>
      <dsp:spPr>
        <a:xfrm>
          <a:off x="104418" y="104418"/>
          <a:ext cx="1435702" cy="83534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1B2D68-1916-449F-B3F9-9C71363EFC9A}">
      <dsp:nvSpPr>
        <dsp:cNvPr id="0" name=""/>
        <dsp:cNvSpPr/>
      </dsp:nvSpPr>
      <dsp:spPr>
        <a:xfrm>
          <a:off x="0" y="1148605"/>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Shopping</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£158,702,000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£79,966,000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£372,222,000</a:t>
          </a:r>
          <a:endParaRPr lang="en-GB" sz="1200" kern="1200" dirty="0"/>
        </a:p>
      </dsp:txBody>
      <dsp:txXfrm>
        <a:off x="1540121" y="1148605"/>
        <a:ext cx="5638392" cy="1044186"/>
      </dsp:txXfrm>
    </dsp:sp>
    <dsp:sp modelId="{67E5A9FF-6D57-4C71-B22F-E89DA984D429}">
      <dsp:nvSpPr>
        <dsp:cNvPr id="0" name=""/>
        <dsp:cNvSpPr/>
      </dsp:nvSpPr>
      <dsp:spPr>
        <a:xfrm>
          <a:off x="104418" y="1253023"/>
          <a:ext cx="1435702" cy="835349"/>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01044B-3725-4505-9883-69AC7B66A4A1}">
      <dsp:nvSpPr>
        <dsp:cNvPr id="0" name=""/>
        <dsp:cNvSpPr/>
      </dsp:nvSpPr>
      <dsp:spPr>
        <a:xfrm>
          <a:off x="0" y="2297210"/>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Food &amp; drink</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£221,309,000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£55,066</a:t>
          </a:r>
          <a:r>
            <a:rPr lang="en-GB" sz="1200" b="0" i="0" u="none" kern="1200" dirty="0"/>
            <a:t>,000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£425,194,000</a:t>
          </a:r>
          <a:endParaRPr lang="en-GB" sz="1200" kern="1200" dirty="0"/>
        </a:p>
      </dsp:txBody>
      <dsp:txXfrm>
        <a:off x="1540121" y="2297210"/>
        <a:ext cx="5638392" cy="1044186"/>
      </dsp:txXfrm>
    </dsp:sp>
    <dsp:sp modelId="{BE481B0E-BE93-41F3-AF47-51C9D354C9DD}">
      <dsp:nvSpPr>
        <dsp:cNvPr id="0" name=""/>
        <dsp:cNvSpPr/>
      </dsp:nvSpPr>
      <dsp:spPr>
        <a:xfrm>
          <a:off x="104418" y="2401629"/>
          <a:ext cx="1435702" cy="835349"/>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0A7FA2-A456-493B-8FA4-5D4167BB24C2}">
      <dsp:nvSpPr>
        <dsp:cNvPr id="0" name=""/>
        <dsp:cNvSpPr/>
      </dsp:nvSpPr>
      <dsp:spPr>
        <a:xfrm>
          <a:off x="0" y="3445815"/>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Attractions/entertainment</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£103,482,000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£26,604,000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£118,473,000</a:t>
          </a:r>
          <a:endParaRPr lang="en-GB" sz="1200" kern="1200" dirty="0"/>
        </a:p>
      </dsp:txBody>
      <dsp:txXfrm>
        <a:off x="1540121" y="3445815"/>
        <a:ext cx="5638392" cy="1044186"/>
      </dsp:txXfrm>
    </dsp:sp>
    <dsp:sp modelId="{41D7557A-3834-4E3C-A1F2-CE4D259E3BE9}">
      <dsp:nvSpPr>
        <dsp:cNvPr id="0" name=""/>
        <dsp:cNvSpPr/>
      </dsp:nvSpPr>
      <dsp:spPr>
        <a:xfrm>
          <a:off x="104418" y="3550234"/>
          <a:ext cx="1435702" cy="835349"/>
        </a:xfrm>
        <a:prstGeom prst="roundRect">
          <a:avLst>
            <a:gd name="adj" fmla="val 10000"/>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3E5C89-85EF-40C2-AA58-6F1684FF4100}">
      <dsp:nvSpPr>
        <dsp:cNvPr id="0" name=""/>
        <dsp:cNvSpPr/>
      </dsp:nvSpPr>
      <dsp:spPr>
        <a:xfrm>
          <a:off x="0" y="4594421"/>
          <a:ext cx="7178514" cy="1044186"/>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Travel</a:t>
          </a:r>
        </a:p>
        <a:p>
          <a:pPr marL="114300" lvl="1" indent="-114300" algn="l" defTabSz="533400">
            <a:lnSpc>
              <a:spcPct val="90000"/>
            </a:lnSpc>
            <a:spcBef>
              <a:spcPct val="0"/>
            </a:spcBef>
            <a:spcAft>
              <a:spcPct val="15000"/>
            </a:spcAft>
            <a:buChar char="•"/>
          </a:pPr>
          <a:r>
            <a:rPr lang="en-GB" sz="1200" kern="1200" dirty="0"/>
            <a:t>UK staying visitors 		</a:t>
          </a:r>
          <a:r>
            <a:rPr lang="en-GB" sz="1200" b="0" i="0" u="none" kern="1200" dirty="0"/>
            <a:t>£214,419,000</a:t>
          </a:r>
          <a:endParaRPr lang="en-GB" sz="1200" kern="1200" dirty="0"/>
        </a:p>
        <a:p>
          <a:pPr marL="114300" lvl="1" indent="-114300" algn="l" defTabSz="533400">
            <a:lnSpc>
              <a:spcPct val="90000"/>
            </a:lnSpc>
            <a:spcBef>
              <a:spcPct val="0"/>
            </a:spcBef>
            <a:spcAft>
              <a:spcPct val="15000"/>
            </a:spcAft>
            <a:buChar char="•"/>
          </a:pPr>
          <a:r>
            <a:rPr lang="en-GB" sz="1200" kern="1200" dirty="0"/>
            <a:t>Overseas  staying visitors	</a:t>
          </a:r>
          <a:r>
            <a:rPr lang="en-GB" sz="1200" b="0" i="0" u="none" kern="1200" dirty="0"/>
            <a:t>£27,004,000</a:t>
          </a:r>
          <a:endParaRPr lang="en-GB" sz="1200" kern="1200" dirty="0"/>
        </a:p>
        <a:p>
          <a:pPr marL="114300" lvl="1" indent="-114300" algn="l" defTabSz="533400">
            <a:lnSpc>
              <a:spcPct val="90000"/>
            </a:lnSpc>
            <a:spcBef>
              <a:spcPct val="0"/>
            </a:spcBef>
            <a:spcAft>
              <a:spcPct val="15000"/>
            </a:spcAft>
            <a:buChar char="•"/>
          </a:pPr>
          <a:r>
            <a:rPr lang="en-GB" sz="1200" kern="1200" dirty="0"/>
            <a:t>Day visitors			</a:t>
          </a:r>
          <a:r>
            <a:rPr lang="en-GB" sz="1200" b="0" i="0" u="none" kern="1200" dirty="0"/>
            <a:t>£185,422,000</a:t>
          </a:r>
          <a:endParaRPr lang="en-GB" sz="1200" kern="1200" dirty="0"/>
        </a:p>
      </dsp:txBody>
      <dsp:txXfrm>
        <a:off x="1540121" y="4594421"/>
        <a:ext cx="5638392" cy="1044186"/>
      </dsp:txXfrm>
    </dsp:sp>
    <dsp:sp modelId="{FE3E9036-0BA5-497B-B850-5E7CA2C560F9}">
      <dsp:nvSpPr>
        <dsp:cNvPr id="0" name=""/>
        <dsp:cNvSpPr/>
      </dsp:nvSpPr>
      <dsp:spPr>
        <a:xfrm>
          <a:off x="104418" y="4698839"/>
          <a:ext cx="1435702" cy="835349"/>
        </a:xfrm>
        <a:prstGeom prst="roundRect">
          <a:avLst>
            <a:gd name="adj" fmla="val 10000"/>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CBCDAF-85DE-4476-8DB2-2FD23D0204A1}">
      <dsp:nvSpPr>
        <dsp:cNvPr id="0" name=""/>
        <dsp:cNvSpPr/>
      </dsp:nvSpPr>
      <dsp:spPr>
        <a:xfrm>
          <a:off x="0" y="0"/>
          <a:ext cx="8690808" cy="1125125"/>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Second Homes</a:t>
          </a:r>
        </a:p>
        <a:p>
          <a:pPr marL="0" lvl="0" indent="0" algn="l" defTabSz="711200">
            <a:lnSpc>
              <a:spcPct val="90000"/>
            </a:lnSpc>
            <a:spcBef>
              <a:spcPct val="0"/>
            </a:spcBef>
            <a:spcAft>
              <a:spcPct val="35000"/>
            </a:spcAft>
            <a:buNone/>
          </a:pPr>
          <a:r>
            <a:rPr lang="en-GB" sz="1600" b="0" i="0" u="none" kern="1200" dirty="0"/>
            <a:t>£9,177,000		</a:t>
          </a:r>
          <a:endParaRPr lang="en-GB" sz="1600" kern="1200" dirty="0"/>
        </a:p>
      </dsp:txBody>
      <dsp:txXfrm>
        <a:off x="1850674" y="0"/>
        <a:ext cx="6840133" cy="1125125"/>
      </dsp:txXfrm>
    </dsp:sp>
    <dsp:sp modelId="{07135594-93CB-4EFA-A35C-4C650CB7FD38}">
      <dsp:nvSpPr>
        <dsp:cNvPr id="0" name=""/>
        <dsp:cNvSpPr/>
      </dsp:nvSpPr>
      <dsp:spPr>
        <a:xfrm>
          <a:off x="112512" y="112512"/>
          <a:ext cx="1738161" cy="90010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3000" b="-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1B2D68-1916-449F-B3F9-9C71363EFC9A}">
      <dsp:nvSpPr>
        <dsp:cNvPr id="0" name=""/>
        <dsp:cNvSpPr/>
      </dsp:nvSpPr>
      <dsp:spPr>
        <a:xfrm>
          <a:off x="0" y="1237637"/>
          <a:ext cx="8690808" cy="1125125"/>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Boats</a:t>
          </a:r>
        </a:p>
        <a:p>
          <a:pPr marL="0" lvl="0" indent="0" algn="l" defTabSz="711200">
            <a:lnSpc>
              <a:spcPct val="90000"/>
            </a:lnSpc>
            <a:spcBef>
              <a:spcPct val="0"/>
            </a:spcBef>
            <a:spcAft>
              <a:spcPct val="35000"/>
            </a:spcAft>
            <a:buNone/>
          </a:pPr>
          <a:r>
            <a:rPr lang="en-GB" sz="1600" b="0" i="0" u="none" kern="1200" dirty="0"/>
            <a:t>£9,936,000</a:t>
          </a:r>
          <a:endParaRPr lang="en-GB" sz="1600" kern="1200" dirty="0"/>
        </a:p>
      </dsp:txBody>
      <dsp:txXfrm>
        <a:off x="1850674" y="1237637"/>
        <a:ext cx="6840133" cy="1125125"/>
      </dsp:txXfrm>
    </dsp:sp>
    <dsp:sp modelId="{67E5A9FF-6D57-4C71-B22F-E89DA984D429}">
      <dsp:nvSpPr>
        <dsp:cNvPr id="0" name=""/>
        <dsp:cNvSpPr/>
      </dsp:nvSpPr>
      <dsp:spPr>
        <a:xfrm>
          <a:off x="112512" y="1350150"/>
          <a:ext cx="1738161" cy="90010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01044B-3725-4505-9883-69AC7B66A4A1}">
      <dsp:nvSpPr>
        <dsp:cNvPr id="0" name=""/>
        <dsp:cNvSpPr/>
      </dsp:nvSpPr>
      <dsp:spPr>
        <a:xfrm>
          <a:off x="0" y="2475275"/>
          <a:ext cx="8690808" cy="1125125"/>
        </a:xfrm>
        <a:prstGeom prst="roundRect">
          <a:avLst>
            <a:gd name="adj" fmla="val 10000"/>
          </a:avLst>
        </a:prstGeom>
        <a:solidFill>
          <a:schemeClr val="accent6">
            <a:lumMod val="75000"/>
          </a:schemeClr>
        </a:solidFill>
        <a:ln w="25400" cap="flat" cmpd="sng" algn="ctr">
          <a:solidFill>
            <a:schemeClr val="accent6">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Visiting friends and relatives (non-visitor spend)</a:t>
          </a:r>
        </a:p>
        <a:p>
          <a:pPr marL="0" lvl="0" indent="0" algn="l" defTabSz="711200">
            <a:lnSpc>
              <a:spcPct val="90000"/>
            </a:lnSpc>
            <a:spcBef>
              <a:spcPct val="0"/>
            </a:spcBef>
            <a:spcAft>
              <a:spcPct val="35000"/>
            </a:spcAft>
            <a:buNone/>
          </a:pPr>
          <a:r>
            <a:rPr lang="en-GB" sz="1700" b="0" i="0" u="none" kern="1200" dirty="0"/>
            <a:t>£79,909,000</a:t>
          </a:r>
          <a:endParaRPr lang="en-GB" sz="1600" kern="1200" dirty="0"/>
        </a:p>
      </dsp:txBody>
      <dsp:txXfrm>
        <a:off x="1850674" y="2475275"/>
        <a:ext cx="6840133" cy="1125125"/>
      </dsp:txXfrm>
    </dsp:sp>
    <dsp:sp modelId="{BE481B0E-BE93-41F3-AF47-51C9D354C9DD}">
      <dsp:nvSpPr>
        <dsp:cNvPr id="0" name=""/>
        <dsp:cNvSpPr/>
      </dsp:nvSpPr>
      <dsp:spPr>
        <a:xfrm>
          <a:off x="112512" y="2587788"/>
          <a:ext cx="1738161" cy="90010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1000" b="-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77F5B-8ACF-4C1C-B901-68E9D416105C}">
      <dsp:nvSpPr>
        <dsp:cNvPr id="0" name=""/>
        <dsp:cNvSpPr/>
      </dsp:nvSpPr>
      <dsp:spPr>
        <a:xfrm>
          <a:off x="618551" y="0"/>
          <a:ext cx="7010248" cy="1296144"/>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A8C86B64-AF93-4804-A74E-CEC2A703E71D}">
      <dsp:nvSpPr>
        <dsp:cNvPr id="0" name=""/>
        <dsp:cNvSpPr/>
      </dsp:nvSpPr>
      <dsp:spPr>
        <a:xfrm>
          <a:off x="2818"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Direct </a:t>
          </a:r>
        </a:p>
        <a:p>
          <a:pPr marL="0" lvl="0" indent="0" algn="ctr" defTabSz="533400">
            <a:lnSpc>
              <a:spcPct val="90000"/>
            </a:lnSpc>
            <a:spcBef>
              <a:spcPct val="0"/>
            </a:spcBef>
            <a:spcAft>
              <a:spcPct val="35000"/>
            </a:spcAft>
            <a:buNone/>
          </a:pPr>
          <a:r>
            <a:rPr lang="en-GB" sz="1200" b="0" i="0" u="none" kern="1200" dirty="0"/>
            <a:t>20,789</a:t>
          </a:r>
          <a:endParaRPr lang="en-GB" sz="1200" kern="1200" dirty="0"/>
        </a:p>
      </dsp:txBody>
      <dsp:txXfrm>
        <a:off x="28127" y="414152"/>
        <a:ext cx="1780873" cy="467839"/>
      </dsp:txXfrm>
    </dsp:sp>
    <dsp:sp modelId="{58BE4C59-F161-4C18-B150-AE47E3E23776}">
      <dsp:nvSpPr>
        <dsp:cNvPr id="0" name=""/>
        <dsp:cNvSpPr/>
      </dsp:nvSpPr>
      <dsp:spPr>
        <a:xfrm>
          <a:off x="2139559"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Indirect </a:t>
          </a:r>
        </a:p>
        <a:p>
          <a:pPr marL="0" lvl="0" indent="0" algn="ctr" defTabSz="533400">
            <a:lnSpc>
              <a:spcPct val="90000"/>
            </a:lnSpc>
            <a:spcBef>
              <a:spcPct val="0"/>
            </a:spcBef>
            <a:spcAft>
              <a:spcPct val="35000"/>
            </a:spcAft>
            <a:buNone/>
          </a:pPr>
          <a:r>
            <a:rPr lang="en-GB" sz="1200" kern="1200" dirty="0"/>
            <a:t>8,928</a:t>
          </a:r>
        </a:p>
      </dsp:txBody>
      <dsp:txXfrm>
        <a:off x="2164868" y="414152"/>
        <a:ext cx="1780873" cy="467839"/>
      </dsp:txXfrm>
    </dsp:sp>
    <dsp:sp modelId="{4920BF9A-2356-4A2A-A1B0-0ABDD7D4769A}">
      <dsp:nvSpPr>
        <dsp:cNvPr id="0" name=""/>
        <dsp:cNvSpPr/>
      </dsp:nvSpPr>
      <dsp:spPr>
        <a:xfrm>
          <a:off x="4276299"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Induced </a:t>
          </a:r>
        </a:p>
        <a:p>
          <a:pPr marL="0" lvl="0" indent="0" algn="ctr" defTabSz="533400">
            <a:lnSpc>
              <a:spcPct val="90000"/>
            </a:lnSpc>
            <a:spcBef>
              <a:spcPct val="0"/>
            </a:spcBef>
            <a:spcAft>
              <a:spcPct val="35000"/>
            </a:spcAft>
            <a:buNone/>
          </a:pPr>
          <a:r>
            <a:rPr lang="en-GB" sz="1200" kern="1200" dirty="0"/>
            <a:t>5,943</a:t>
          </a:r>
        </a:p>
      </dsp:txBody>
      <dsp:txXfrm>
        <a:off x="4301608" y="414152"/>
        <a:ext cx="1780873" cy="467839"/>
      </dsp:txXfrm>
    </dsp:sp>
    <dsp:sp modelId="{1FDE5A7A-1A8A-4A0C-8AC3-B194CACC948E}">
      <dsp:nvSpPr>
        <dsp:cNvPr id="0" name=""/>
        <dsp:cNvSpPr/>
      </dsp:nvSpPr>
      <dsp:spPr>
        <a:xfrm>
          <a:off x="6413040"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Total </a:t>
          </a:r>
        </a:p>
        <a:p>
          <a:pPr marL="0" lvl="0" indent="0" algn="ctr" defTabSz="533400">
            <a:lnSpc>
              <a:spcPct val="90000"/>
            </a:lnSpc>
            <a:spcBef>
              <a:spcPct val="0"/>
            </a:spcBef>
            <a:spcAft>
              <a:spcPct val="35000"/>
            </a:spcAft>
            <a:buNone/>
          </a:pPr>
          <a:r>
            <a:rPr lang="en-GB" sz="1200" kern="1200" dirty="0"/>
            <a:t>35,661</a:t>
          </a:r>
        </a:p>
      </dsp:txBody>
      <dsp:txXfrm>
        <a:off x="6438349" y="414152"/>
        <a:ext cx="1780873" cy="46783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77F5B-8ACF-4C1C-B901-68E9D416105C}">
      <dsp:nvSpPr>
        <dsp:cNvPr id="0" name=""/>
        <dsp:cNvSpPr/>
      </dsp:nvSpPr>
      <dsp:spPr>
        <a:xfrm>
          <a:off x="623037" y="0"/>
          <a:ext cx="7010248" cy="1296144"/>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A8C86B64-AF93-4804-A74E-CEC2A703E71D}">
      <dsp:nvSpPr>
        <dsp:cNvPr id="0" name=""/>
        <dsp:cNvSpPr/>
      </dsp:nvSpPr>
      <dsp:spPr>
        <a:xfrm>
          <a:off x="2818"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GB" sz="1200" kern="1200" dirty="0"/>
        </a:p>
        <a:p>
          <a:pPr marL="0" lvl="0" indent="0" algn="ctr" defTabSz="533400">
            <a:lnSpc>
              <a:spcPct val="90000"/>
            </a:lnSpc>
            <a:spcBef>
              <a:spcPct val="0"/>
            </a:spcBef>
            <a:spcAft>
              <a:spcPct val="35000"/>
            </a:spcAft>
            <a:buNone/>
          </a:pPr>
          <a:r>
            <a:rPr lang="en-GB" sz="1200" kern="1200" dirty="0"/>
            <a:t>Direct </a:t>
          </a:r>
        </a:p>
        <a:p>
          <a:pPr marL="0" lvl="0" indent="0" algn="ctr" defTabSz="533400">
            <a:lnSpc>
              <a:spcPct val="90000"/>
            </a:lnSpc>
            <a:spcBef>
              <a:spcPct val="0"/>
            </a:spcBef>
            <a:spcAft>
              <a:spcPct val="35000"/>
            </a:spcAft>
            <a:buNone/>
          </a:pPr>
          <a:r>
            <a:rPr lang="en-GB" sz="1200" kern="1200" dirty="0"/>
            <a:t>30,185</a:t>
          </a:r>
        </a:p>
        <a:p>
          <a:pPr marL="0" lvl="0" indent="0" algn="ctr" defTabSz="533400">
            <a:lnSpc>
              <a:spcPct val="90000"/>
            </a:lnSpc>
            <a:spcBef>
              <a:spcPct val="0"/>
            </a:spcBef>
            <a:spcAft>
              <a:spcPct val="35000"/>
            </a:spcAft>
            <a:buNone/>
          </a:pPr>
          <a:endParaRPr lang="en-GB" sz="700" kern="1200" dirty="0"/>
        </a:p>
      </dsp:txBody>
      <dsp:txXfrm>
        <a:off x="28127" y="414152"/>
        <a:ext cx="1780873" cy="467839"/>
      </dsp:txXfrm>
    </dsp:sp>
    <dsp:sp modelId="{58BE4C59-F161-4C18-B150-AE47E3E23776}">
      <dsp:nvSpPr>
        <dsp:cNvPr id="0" name=""/>
        <dsp:cNvSpPr/>
      </dsp:nvSpPr>
      <dsp:spPr>
        <a:xfrm>
          <a:off x="2139559"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Indirect </a:t>
          </a:r>
        </a:p>
        <a:p>
          <a:pPr marL="0" lvl="0" indent="0" algn="ctr" defTabSz="533400">
            <a:lnSpc>
              <a:spcPct val="90000"/>
            </a:lnSpc>
            <a:spcBef>
              <a:spcPct val="0"/>
            </a:spcBef>
            <a:spcAft>
              <a:spcPct val="35000"/>
            </a:spcAft>
            <a:buNone/>
          </a:pPr>
          <a:r>
            <a:rPr lang="en-GB" sz="1200" kern="1200" dirty="0"/>
            <a:t>10,178</a:t>
          </a:r>
        </a:p>
      </dsp:txBody>
      <dsp:txXfrm>
        <a:off x="2164868" y="414152"/>
        <a:ext cx="1780873" cy="467839"/>
      </dsp:txXfrm>
    </dsp:sp>
    <dsp:sp modelId="{4920BF9A-2356-4A2A-A1B0-0ABDD7D4769A}">
      <dsp:nvSpPr>
        <dsp:cNvPr id="0" name=""/>
        <dsp:cNvSpPr/>
      </dsp:nvSpPr>
      <dsp:spPr>
        <a:xfrm>
          <a:off x="4276299"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Induced </a:t>
          </a:r>
        </a:p>
        <a:p>
          <a:pPr marL="0" lvl="0" indent="0" algn="ctr" defTabSz="533400">
            <a:lnSpc>
              <a:spcPct val="90000"/>
            </a:lnSpc>
            <a:spcBef>
              <a:spcPct val="0"/>
            </a:spcBef>
            <a:spcAft>
              <a:spcPct val="35000"/>
            </a:spcAft>
            <a:buNone/>
          </a:pPr>
          <a:r>
            <a:rPr lang="en-GB" sz="1200" kern="1200" dirty="0"/>
            <a:t>6,776</a:t>
          </a:r>
        </a:p>
      </dsp:txBody>
      <dsp:txXfrm>
        <a:off x="4301608" y="414152"/>
        <a:ext cx="1780873" cy="467839"/>
      </dsp:txXfrm>
    </dsp:sp>
    <dsp:sp modelId="{CCCC0AF4-B4CA-4E48-9746-42C4F08F1C14}">
      <dsp:nvSpPr>
        <dsp:cNvPr id="0" name=""/>
        <dsp:cNvSpPr/>
      </dsp:nvSpPr>
      <dsp:spPr>
        <a:xfrm>
          <a:off x="6413040" y="388843"/>
          <a:ext cx="1831491" cy="518457"/>
        </a:xfrm>
        <a:prstGeom prst="roundRect">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t>Total </a:t>
          </a:r>
        </a:p>
        <a:p>
          <a:pPr marL="0" lvl="0" indent="0" algn="ctr" defTabSz="533400">
            <a:lnSpc>
              <a:spcPct val="90000"/>
            </a:lnSpc>
            <a:spcBef>
              <a:spcPct val="0"/>
            </a:spcBef>
            <a:spcAft>
              <a:spcPct val="35000"/>
            </a:spcAft>
            <a:buNone/>
          </a:pPr>
          <a:r>
            <a:rPr lang="en-GB" sz="1200" kern="1200" dirty="0"/>
            <a:t>47,138</a:t>
          </a:r>
        </a:p>
      </dsp:txBody>
      <dsp:txXfrm>
        <a:off x="6438349" y="414152"/>
        <a:ext cx="1780873" cy="467839"/>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475C7EF4-C43B-43BD-8457-629DE185AC15}" type="datetimeFigureOut">
              <a:rPr lang="en-GB" smtClean="0"/>
              <a:t>28/10/2025</a:t>
            </a:fld>
            <a:endParaRPr lang="en-GB"/>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FC596B4B-11A0-4635-BEC9-9AE1F2591A67}" type="slidenum">
              <a:rPr lang="en-GB" smtClean="0"/>
              <a:t>‹#›</a:t>
            </a:fld>
            <a:endParaRPr lang="en-GB"/>
          </a:p>
        </p:txBody>
      </p:sp>
    </p:spTree>
    <p:extLst>
      <p:ext uri="{BB962C8B-B14F-4D97-AF65-F5344CB8AC3E}">
        <p14:creationId xmlns:p14="http://schemas.microsoft.com/office/powerpoint/2010/main" val="1300768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C266CF-5E38-43B4-964B-A51E8DED6EBD}" type="slidenum">
              <a:rPr lang="en-GB" smtClean="0"/>
              <a:t>1</a:t>
            </a:fld>
            <a:endParaRPr lang="en-GB" dirty="0"/>
          </a:p>
        </p:txBody>
      </p:sp>
    </p:spTree>
    <p:extLst>
      <p:ext uri="{BB962C8B-B14F-4D97-AF65-F5344CB8AC3E}">
        <p14:creationId xmlns:p14="http://schemas.microsoft.com/office/powerpoint/2010/main" val="2485512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C266CF-5E38-43B4-964B-A51E8DED6EBD}" type="slidenum">
              <a:rPr lang="en-GB" smtClean="0"/>
              <a:t>4</a:t>
            </a:fld>
            <a:endParaRPr lang="en-GB" dirty="0"/>
          </a:p>
        </p:txBody>
      </p:sp>
    </p:spTree>
    <p:extLst>
      <p:ext uri="{BB962C8B-B14F-4D97-AF65-F5344CB8AC3E}">
        <p14:creationId xmlns:p14="http://schemas.microsoft.com/office/powerpoint/2010/main" val="2485512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596B4B-11A0-4635-BEC9-9AE1F2591A67}" type="slidenum">
              <a:rPr lang="en-GB" smtClean="0"/>
              <a:t>5</a:t>
            </a:fld>
            <a:endParaRPr lang="en-GB" dirty="0"/>
          </a:p>
        </p:txBody>
      </p:sp>
    </p:spTree>
    <p:extLst>
      <p:ext uri="{BB962C8B-B14F-4D97-AF65-F5344CB8AC3E}">
        <p14:creationId xmlns:p14="http://schemas.microsoft.com/office/powerpoint/2010/main" val="160787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81D037D-0D17-4ADE-B4CE-881B9457DD94}" type="datetime1">
              <a:rPr lang="en-GB" smtClean="0"/>
              <a:t>28/10/2025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3930689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AEFED1-E26C-48A9-A04E-A2C1371B4D98}" type="datetime1">
              <a:rPr lang="en-GB" smtClean="0"/>
              <a:t>28/10/2025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3060405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7CACD0-DD57-42BB-9CD7-483D1544D2E7}" type="datetime1">
              <a:rPr lang="en-GB" smtClean="0"/>
              <a:t>28/10/2025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168676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2FAF68-471E-455E-A633-8D2FF4D25902}" type="datetime1">
              <a:rPr lang="en-GB" smtClean="0"/>
              <a:t>28/10/2025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532353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92AD8F4-117C-40BA-A7F0-84CE689C6364}" type="datetime1">
              <a:rPr lang="en-GB" smtClean="0"/>
              <a:t>28/10/2025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79969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AF6CCD-B670-42B9-8D4A-0C0475979885}" type="datetime1">
              <a:rPr lang="en-GB" smtClean="0"/>
              <a:t>28/10/2025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190624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AF5156-94A8-4AE5-A306-5EF77161D285}" type="datetime1">
              <a:rPr lang="en-GB" smtClean="0"/>
              <a:t>28/10/2025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3249021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146B8A-018C-47AA-9F47-D2BD7175BE06}" type="datetime1">
              <a:rPr lang="en-GB" smtClean="0"/>
              <a:t>28/10/2025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1790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7665AD-2324-40B6-B9C9-F02EFB3734F1}" type="datetime1">
              <a:rPr lang="en-GB" smtClean="0"/>
              <a:t>28/10/2025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387866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29EFC6D-5EED-4D21-94F4-D1C5836E9B29}" type="datetime1">
              <a:rPr lang="en-GB" smtClean="0"/>
              <a:t>28/10/2025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189893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1042579-92E9-4934-A75D-A4B47C6CECEF}" type="datetime1">
              <a:rPr lang="en-GB" smtClean="0"/>
              <a:t>28/10/2025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35A71F-347E-4418-AEDF-9DD60918F272}" type="slidenum">
              <a:rPr lang="en-GB" smtClean="0"/>
              <a:t>‹#›</a:t>
            </a:fld>
            <a:endParaRPr lang="en-GB"/>
          </a:p>
        </p:txBody>
      </p:sp>
    </p:spTree>
    <p:extLst>
      <p:ext uri="{BB962C8B-B14F-4D97-AF65-F5344CB8AC3E}">
        <p14:creationId xmlns:p14="http://schemas.microsoft.com/office/powerpoint/2010/main" val="4065181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1CBE4E-F77F-473A-AAD3-BA7C0DF35C17}" type="datetime1">
              <a:rPr lang="en-GB" smtClean="0"/>
              <a:t>28/10/2025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35A71F-347E-4418-AEDF-9DD60918F272}" type="slidenum">
              <a:rPr lang="en-GB" smtClean="0"/>
              <a:t>‹#›</a:t>
            </a:fld>
            <a:endParaRPr lang="en-GB"/>
          </a:p>
        </p:txBody>
      </p:sp>
    </p:spTree>
    <p:extLst>
      <p:ext uri="{BB962C8B-B14F-4D97-AF65-F5344CB8AC3E}">
        <p14:creationId xmlns:p14="http://schemas.microsoft.com/office/powerpoint/2010/main" val="4266593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fif"/><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fif"/><Relationship Id="rId5" Type="http://schemas.openxmlformats.org/officeDocument/2006/relationships/image" Target="../media/image3.jfi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3.jfif"/><Relationship Id="rId1" Type="http://schemas.openxmlformats.org/officeDocument/2006/relationships/slideLayout" Target="../slideLayouts/slideLayout1.xml"/><Relationship Id="rId5" Type="http://schemas.openxmlformats.org/officeDocument/2006/relationships/image" Target="../media/image6.jfif"/><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diagramLayout" Target="../diagrams/layout7.xml"/><Relationship Id="rId18" Type="http://schemas.openxmlformats.org/officeDocument/2006/relationships/diagramLayout" Target="../diagrams/layout8.xml"/><Relationship Id="rId3" Type="http://schemas.openxmlformats.org/officeDocument/2006/relationships/diagramLayout" Target="../diagrams/layout5.xml"/><Relationship Id="rId21" Type="http://schemas.microsoft.com/office/2007/relationships/diagramDrawing" Target="../diagrams/drawing8.xml"/><Relationship Id="rId7" Type="http://schemas.openxmlformats.org/officeDocument/2006/relationships/diagramData" Target="../diagrams/data6.xml"/><Relationship Id="rId12" Type="http://schemas.openxmlformats.org/officeDocument/2006/relationships/diagramData" Target="../diagrams/data7.xml"/><Relationship Id="rId17" Type="http://schemas.openxmlformats.org/officeDocument/2006/relationships/diagramData" Target="../diagrams/data8.xml"/><Relationship Id="rId2" Type="http://schemas.openxmlformats.org/officeDocument/2006/relationships/diagramData" Target="../diagrams/data5.xml"/><Relationship Id="rId16" Type="http://schemas.microsoft.com/office/2007/relationships/diagramDrawing" Target="../diagrams/drawing7.xml"/><Relationship Id="rId20" Type="http://schemas.openxmlformats.org/officeDocument/2006/relationships/diagramColors" Target="../diagrams/colors8.xml"/><Relationship Id="rId1" Type="http://schemas.openxmlformats.org/officeDocument/2006/relationships/slideLayout" Target="../slideLayouts/slideLayout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5" Type="http://schemas.openxmlformats.org/officeDocument/2006/relationships/diagramColors" Target="../diagrams/colors7.xml"/><Relationship Id="rId10" Type="http://schemas.openxmlformats.org/officeDocument/2006/relationships/diagramColors" Target="../diagrams/colors6.xml"/><Relationship Id="rId19" Type="http://schemas.openxmlformats.org/officeDocument/2006/relationships/diagramQuickStyle" Target="../diagrams/quickStyle8.xml"/><Relationship Id="rId4" Type="http://schemas.openxmlformats.org/officeDocument/2006/relationships/diagramQuickStyle" Target="../diagrams/quickStyle5.xml"/><Relationship Id="rId9" Type="http://schemas.openxmlformats.org/officeDocument/2006/relationships/diagramQuickStyle" Target="../diagrams/quickStyle6.xml"/><Relationship Id="rId1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1.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09089" y="980728"/>
            <a:ext cx="6552728" cy="4124206"/>
          </a:xfrm>
          <a:prstGeom prst="rect">
            <a:avLst/>
          </a:prstGeom>
          <a:noFill/>
        </p:spPr>
        <p:txBody>
          <a:bodyPr wrap="square" rtlCol="0">
            <a:spAutoFit/>
          </a:bodyPr>
          <a:lstStyle/>
          <a:p>
            <a:r>
              <a:rPr lang="en-GB" sz="3000" b="1" dirty="0">
                <a:solidFill>
                  <a:schemeClr val="accent6">
                    <a:lumMod val="75000"/>
                  </a:schemeClr>
                </a:solidFill>
              </a:rPr>
              <a:t>The Economic Impact of the Torbay Visitor Economy 2024</a:t>
            </a:r>
          </a:p>
          <a:p>
            <a:endParaRPr lang="en-GB" sz="3000" b="1" dirty="0">
              <a:solidFill>
                <a:schemeClr val="accent6">
                  <a:lumMod val="75000"/>
                </a:schemeClr>
              </a:solidFill>
            </a:endParaRPr>
          </a:p>
          <a:p>
            <a:endParaRPr lang="en-GB" sz="3200" b="1" dirty="0">
              <a:solidFill>
                <a:schemeClr val="accent5">
                  <a:lumMod val="75000"/>
                </a:schemeClr>
              </a:solidFill>
            </a:endParaRPr>
          </a:p>
          <a:p>
            <a:endParaRPr lang="en-GB" sz="3200" b="1" dirty="0">
              <a:solidFill>
                <a:schemeClr val="accent5">
                  <a:lumMod val="75000"/>
                </a:schemeClr>
              </a:solidFill>
            </a:endParaRPr>
          </a:p>
          <a:p>
            <a:r>
              <a:rPr lang="en-GB" b="1" dirty="0"/>
              <a:t>Produced on behalf of the English Riviera BID Company</a:t>
            </a:r>
          </a:p>
          <a:p>
            <a:r>
              <a:rPr lang="en-GB" b="1" dirty="0"/>
              <a:t>By</a:t>
            </a:r>
          </a:p>
          <a:p>
            <a:r>
              <a:rPr lang="en-GB" b="1" dirty="0"/>
              <a:t>The South West  Research Company Ltd</a:t>
            </a:r>
          </a:p>
          <a:p>
            <a:endParaRPr lang="en-GB" b="1" dirty="0">
              <a:solidFill>
                <a:schemeClr val="accent6">
                  <a:lumMod val="75000"/>
                </a:schemeClr>
              </a:solidFill>
            </a:endParaRPr>
          </a:p>
          <a:p>
            <a:endParaRPr lang="en-GB" b="1" dirty="0">
              <a:solidFill>
                <a:schemeClr val="accent6">
                  <a:lumMod val="75000"/>
                </a:schemeClr>
              </a:solidFill>
            </a:endParaRPr>
          </a:p>
          <a:p>
            <a:r>
              <a:rPr lang="en-GB" b="1" dirty="0">
                <a:solidFill>
                  <a:schemeClr val="accent6">
                    <a:lumMod val="75000"/>
                  </a:schemeClr>
                </a:solidFill>
              </a:rPr>
              <a:t>October 2025</a:t>
            </a:r>
          </a:p>
        </p:txBody>
      </p:sp>
      <p:sp>
        <p:nvSpPr>
          <p:cNvPr id="3" name="AutoShape 2" descr="data:image/jpeg;base64,/9j/4AAQSkZJRgABAQAAAQABAAD/2wCEAAkGBwgHBgkIBwgKCgkLDRYPDQwMDRsUFRAWIB0iIiAdHx8kKDQsJCYxJx8fLT0tMTU3Ojo6Iys/RD84QzQ5OjcBCgoKDQwNGg8PGjclHyU3Nzc3Nzc3Nzc3Nzc3Nzc3Nzc3Nzc3Nzc3Nzc3Nzc3Nzc3Nzc3Nzc3Nzc3Nzc3Nzc3N//AABEIAKIAeAMBIgACEQEDEQH/xAAbAAACAgMBAAAAAAAAAAAAAAAABwUGAgMEAf/EAEcQAAEDAwECBw4DBQYHAAAAAAEAAgMEBREGEiETMUFRcpHRFiIyM1JTVGFxgZKTobEUNlUVQmLB4SNDgqPw8QckJTREorL/xAAaAQADAQEBAQAAAAAAAAAAAAAABAUDBgEC/8QAMBEAAQMDAgQEBgIDAQAAAAAAAQACAwQRMQUSEzNRcSFBYcEUFVKBofAigkJi4TL/2gAMAwEAAhEDEQA/AHihCEIQhCEIQhCEIURqolthrHNJBDBvHtCWvDzeek+Mplas/L9Z0R9wlioWqEiUdl0OkNBidcefstnDzeel+Mo4ebz0vxla0KZuPVV9jei2cPN56X4yjh5vPS/GVrQjceqNjei2cPN56X4yjh5vPS/GVrQjceqNjei3xTzcLH/bSeEP3zzoWuLxsfSCFtE42yl5mtuPBOAuwMniUW3UdpcQG1sZJOAADv8Aoo6fWFvaZIjDU5aS0963j61RIXBkkbiPBcCfcq9RqAYQIyCodLprpA4yAjonCDleqrjWluA8TVfC3tXvdrbvMVXwt7U18ZB9QSvwVR9BVnXmVWe7W3eYqvhb2o7tbdjxNSP8Le1HxkH1BHwVR9BUhqz8v1nRH3CWKZep37emqp4zh0bTv9oS0UnVOaOys6Pynd/ZC9a1z3BrWlzicAAZyV4rboGkiklqat7QXxYazP7ueM/ZJQQ8aQMT9TPwIjJbCg2WK6vaHNt8+DzjH3WXc/d/QJfp2qwVWt9idzaaiD42kgOfJgn3YWk64n9Aj+aexNmKjBsXn9+ySE9eRcRj9+6q9TTzUszoaiMxyN42nkWpdl1rnXKukqnRiMvxloOQMDHGuNIvDQ47cKlGXFoLxYrOLxsfSCEReNj6QQtIsLKbIU1Uaau7p5ntpRsueXA8I3iyfWoRgL3NDeNxACcDxtMIHKFSYtF1jJWPNVB3rgSMHkVCp08gjhgm+VMpNTu0iUgWwo0aXvJGfwg+Y3tR3LXn0QfMb2pktOBvXuQmPlcPUpT5vP0CWvctefRP8xvag6WvJH/af5je1MrIRkL35XD1KPm9R0ChdSNLdL1DXbiImg9YS1TO1Z+X6zoj7hLFJaoLSN7J/R+U7v7IVq0CZvxdSGFvA7A4QE7878EfVVVdlvuVXbnPdRy8GXgB24HPWEnTSCKUPOAnquJ00JY3JVjrdFSune+kqoxG5xIY9pBb6sjjXP3FV3pFP1nsWqmu+papu1TOnkbztgGOvC11N91BSvDamWWInkfCBn6J5xpD/Iscp7BWj+Akbf8AfRRdyopLdWSUsrmuezGS3i3jK5Vuq6qasqHT1L9uV3G7AC0qa/buO3CrRhwaN+VnF42PpBCIvGx9IIWkWFlNkJvvPenk3JYDUF4/UJfp2JokZGFBdydnH/jv+Y7tV2sglltwzZc5RVEMO7itvf0CpfdBeP1CX6diO6C8fqEv07Fde5Oz+jv+a7tWmp05YaWIy1EfBxt43OmcB90iaKqAuX/kqgK+jJsI/wABVDugvH6hL9OxB1DeADi4S/TsU4GaOL9nhH+3+1x1qVp9NWKpibLBGXxuG5zZnEH6r4ZT1D/Bst/7L7fVUzP/AHER/ULbqMl2lp3OOSYmkn3hLZMzVDAzTdUxvE1gA6wlmjVOY3svdI5Tu/shTuk7Sy51znzjap4AC5p/eJ4h7NxUGrjoCRphrYc4kLmu92CEtRsa+Zocmq+R0dO4tyui46tp6Cd1NRUolER2Sc7LQRyBbrdd6HUkclFVUwZIW52HHORzg84VHrqeWkq5YKgEPY48fL61K6Mp5Zr3HMwHg4QS93IMggD/AF603HVzPn2OHgTaySloYGU/EafEC91G3Widb7hNSuOdh3ennbxj6LkU5rKVsl+l2MHYY1pxz8f81BpCdoZK5oxdU6Z5fC1zskLOLxsfSCEReNj6QQvYsLybIThJVB1JqSeeqfT0Epigidjbad7yP5K8VbnNpZi3c4RuI9uEo4wHFgc7ZBIBdzKvqUz2BrGm11E0qBkhc94vZNOy17bjbYakY2iMPHM4caourLqbhcXxRv8A+WgJawDiJ5SrRcpaXT1gcyk2Wue3ZjwclziPC9fOqFSU76uqip4vDlcGjtWNdM/a2HzOVtp0Ee98/wDiMXWn18yl9OXeS11rcuP4eR2JWcg/i9oTBo7fTUlC2kZG3gQ3DgR4XOSlXVNY2eZsXgB7g32Z3fRLTQPoy14d4pqCpZXB8Zb4Jk6q36erOgPuEskxby5ztHOc/wAI07Cfol0tNTN5Gn0WekC0Th6oXZa62ot1SKumBOxueMd6QeQrjU3pm709qlmFVE58cwAJaAcYzyco3pKC3EF3W9VQqL8I2bu9FY49RWK4xMNfG1rx+7NFtY9hwVouGqqCkpjDZ4g558Ehmyxvr9ayks1jvjTLbpWxTHeRFu62H+ir9y01cqDLuC/EReXDvwPWONVJZKprbtAPqFHgio3Ps4kf6lREj3yyPkkcXPeS5zjxklYo5ShRleAAws4vGx9IIRF42PpBC2iwsJshOBwyMc6V+oLVJaq57Cw8A45ifyEc3tCaJOBkqGnvdiqYjHPVQSMPG1zSR9lerIWSss42PkuboKiSF5LG3Hmls573bIe9zgBgAnOPYrdoa1O2zcZm4GNmDPLzn+XWuth0gyThG/htr1hxHVxKTbqGzNADa2IADGAD2JOmpmRvD5Hg29U/V1cksZZHGRf0XBrWrraSijFKQyKUlkrx4Q5h6s71SrZRSXGtipoRvcd58lvKVebrdLJcqGWlkr4wHjccHvTyFarRVadtMWzBWRl58OR2dp30+i9qIWzThxeNvdfFNO+CnLRGd3Zd2p2hmm6pjRhrYwAPeEs0zNUuDtOVbmnILAQfeEs1hqnNHZM6Pynd/ZC7rVaqq6zOjpWt73Bc55wGrhUharlWUJkjoMCWfDchu073D3pCLZvG/CpTcQRnh59VZ6bTdttLW1Nzq8uacgl+w0H1cp615cdZwxgx22Eyni4STc3q4/suSPStzrz+IuNWGSHfhxL3Ds9ygo7VVTy1jKaMy/hSQ8jjOCRu9e47lSfJNE0NiZtB+5UmOKCZxdNJuI+wWmurJq6oM9QWl58loH2XOhCluJJuVZa0NFm4WcXjY+kEIi8bH0ghaxYWM2Qm+/JYd3IlT+yrl+n1fyHdiax4lSbZrOeMhlxhErfOR7ndXEforNeyJxaJHWUDTXzMDzE2+FX/ANlXH9Pq/kO7Efsq4+gVfyHdiZVuu1DcG5pahjncrDucPcV3ZCybpkThcPumHavM02cyxSn/AGVcfQKv5DuxBtVxwf8Ap9X8h3YmwjC9+VM+pfPzmT6QoTUWRpacEEERNyDybwlsmbqv8v1nRH/0EsktqgtI3smtH8Ynd/ZCteg6WN01TWSAExANbnkzvJVUVq0HVxsnqaKTAMwDmZ5cbiOopeh28dt0zqO74Z1lJ6dvdRd7vUteQ2nZHmOMAc/GTzrg01cXwairKFwzFPUSkfwuBJ+wUnYbFLaLvUyAh9NIzEbs7xv4iFpstgmp71U3Kr2Wt4SR0TQc5yTvPuKptbOeGXZBN+ykOdTDiBuCBbuq5qulZS3ydsYw2QCTHNnj+uVDqV1NWMrr1PLEcxtxG08+P65UUo9Rt4rtuLq7S7uCzdmwWcXjY+kEIi8bH0ghexYRNkJwEbsKkXLRczNp9vmEg83JuPX/ALK8rznXST08cws9cpBUyQG7ClHU0lVb5gKiKSB48EkY6ipe2aruFJhkzhVRDkee++Ltyrpda+200RbcZIi0/wB24bRd/hS8u81unn2rZSyQs5dp24+wcnWo00RpDeOT7K7BMK1tpY/v5K9WzUtuuGGCXgZT/dy7t/qPEVNZB4ik4xrpHhjGl7juDQMk+5XLTVBf4S0vn4Cm81P3+R6m53dYTdLXSSHa5t/UJOs06KIbmvt6FTerPy/WdEfcJYpm6q/L1Z0B9wlkltV5o7JvR+S7v7BCyY5zHB7HFrmnIIOCCsVNaVtbLncDwwzBCNp48o8g/wBcynxRukeGtyVSmkbFGXuwF3W7Ut7dFhlKawDdtiJ2feRuXJd9QXapa6nqGmla4b42sLSR6yd6nbnquC2zmjoqUSCLvSQ7ZaDzDct1BcKHVFLLTVNPsStGdknOP4mlVS0vHCE1z0UYODDxnQAN6/8AEv0Lor6Z9HWzU0m90Ty3POOQrnUhwLTYq41wcARhZxeNj6QQiLxsfSCFrFhYzZCcB3AlLm5aquNWXMieKaM8kfhdfZhMZ3EqvbNHUsOH18jp3+Q3vWdpV2sjmks2I26rm6KSni3OmFz5KmU1LVV85bTxSTSE98Rv6z2qzW3Rcj9l9xmDB5qI5PvKuUFPDTxiOCNsbBxNaMBbMLOHTY2+L/ErefVZX+Ef8R+Vx2+10VuZs0tOxh5XYy4+08a7UIVBrQ0WAUtzi43cVEas/L9Z0R9wlimdqz8v1nRH3CWKh6rzR2XQ6PyXd/YL1XP/AIetHA1zuXaYPoVTFOacv7bNHO11O6XhXB2Q7GMBK0cjY5g55sE3XxvlgLWC58FFVEM7qiVxhlJL3E94edTOi2Sx31hdG9oMTgSWkKT7uI/QH/N/oju4j9Af80diZjZTMkD+J+EpI+rfEY+F5WyFC6waG6gqccoaf/UKFXdeq8XO4yVbYzGHgd6TniGFwpKdwdK5zcEqjTtc2FrXZACzi8bH0ghEXjY+kEL2LC8myE4cIXqF1a41CEIQhCEIQhRGrPy/WdEfcJYpnas/L9Z0R9wlioOq80dl0ej8l3f2CEIQparoQhCEIQhCELOLxsfSCEReNj6QQt4sJebITiQhC6tcahCEIQhCEIQorVG+xVefJH3CXOw3yR1IQoep80dl0Gk8o90bDPJb1I2GeS3qQhTVVRsM8lvUjYZ5LepCEIRsM8lvUjYZ5LepCEIWUTG8KzvR4Q5PWvUIW0eFjLlf/9k="/>
          <p:cNvSpPr>
            <a:spLocks noChangeAspect="1" noChangeArrowheads="1"/>
          </p:cNvSpPr>
          <p:nvPr/>
        </p:nvSpPr>
        <p:spPr bwMode="auto">
          <a:xfrm>
            <a:off x="0" y="-1555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4" descr="data:image/jpeg;base64,/9j/4AAQSkZJRgABAQAAAQABAAD/2wCEAAkGBwgHBgkIBwgKCgkLDRYPDQwMDRsUFRAWIB0iIiAdHx8kKDQsJCYxJx8fLT0tMTU3Ojo6Iys/RD84QzQ5OjcBCgoKDQwNGg8PGjclHyU3Nzc3Nzc3Nzc3Nzc3Nzc3Nzc3Nzc3Nzc3Nzc3Nzc3Nzc3Nzc3Nzc3Nzc3Nzc3Nzc3N//AABEIAKIAeAMBIgACEQEDEQH/xAAbAAACAgMBAAAAAAAAAAAAAAAABwUGAgMEAf/EAEcQAAEDAwECBw4DBQYHAAAAAAEAAgMEBREGEiETMUFRcpHRFiIyM1JTVGFxgZKTobEUNlUVQmLB4SNDgqPw8QckJTREorL/xAAaAQADAQEBAQAAAAAAAAAAAAAABAUDBgEC/8QAMBEAAQMDAgQEBgIDAQAAAAAAAQACAwQRMQUSEzNRcSFBYcEUFVKBofAigkJi4TL/2gAMAwEAAhEDEQA/AHihCEIQhCEIQhCEIURqolthrHNJBDBvHtCWvDzeek+Mplas/L9Z0R9wlioWqEiUdl0OkNBidcefstnDzeel+Mo4ebz0vxla0KZuPVV9jei2cPN56X4yjh5vPS/GVrQjceqNjei2cPN56X4yjh5vPS/GVrQjceqNjei3xTzcLH/bSeEP3zzoWuLxsfSCFtE42yl5mtuPBOAuwMniUW3UdpcQG1sZJOAADv8Aoo6fWFvaZIjDU5aS0963j61RIXBkkbiPBcCfcq9RqAYQIyCodLprpA4yAjonCDleqrjWluA8TVfC3tXvdrbvMVXwt7U18ZB9QSvwVR9BVnXmVWe7W3eYqvhb2o7tbdjxNSP8Le1HxkH1BHwVR9BUhqz8v1nRH3CWKZep37emqp4zh0bTv9oS0UnVOaOys6Pynd/ZC9a1z3BrWlzicAAZyV4rboGkiklqat7QXxYazP7ueM/ZJQQ8aQMT9TPwIjJbCg2WK6vaHNt8+DzjH3WXc/d/QJfp2qwVWt9idzaaiD42kgOfJgn3YWk64n9Aj+aexNmKjBsXn9+ySE9eRcRj9+6q9TTzUszoaiMxyN42nkWpdl1rnXKukqnRiMvxloOQMDHGuNIvDQ47cKlGXFoLxYrOLxsfSCEReNj6QQtIsLKbIU1Uaau7p5ntpRsueXA8I3iyfWoRgL3NDeNxACcDxtMIHKFSYtF1jJWPNVB3rgSMHkVCp08gjhgm+VMpNTu0iUgWwo0aXvJGfwg+Y3tR3LXn0QfMb2pktOBvXuQmPlcPUpT5vP0CWvctefRP8xvag6WvJH/af5je1MrIRkL35XD1KPm9R0ChdSNLdL1DXbiImg9YS1TO1Z+X6zoj7hLFJaoLSN7J/R+U7v7IVq0CZvxdSGFvA7A4QE7878EfVVVdlvuVXbnPdRy8GXgB24HPWEnTSCKUPOAnquJ00JY3JVjrdFSune+kqoxG5xIY9pBb6sjjXP3FV3pFP1nsWqmu+papu1TOnkbztgGOvC11N91BSvDamWWInkfCBn6J5xpD/Iscp7BWj+Akbf8AfRRdyopLdWSUsrmuezGS3i3jK5Vuq6qasqHT1L9uV3G7AC0qa/buO3CrRhwaN+VnF42PpBCIvGx9IIWkWFlNkJvvPenk3JYDUF4/UJfp2JokZGFBdydnH/jv+Y7tV2sglltwzZc5RVEMO7itvf0CpfdBeP1CX6diO6C8fqEv07Fde5Oz+jv+a7tWmp05YaWIy1EfBxt43OmcB90iaKqAuX/kqgK+jJsI/wABVDugvH6hL9OxB1DeADi4S/TsU4GaOL9nhH+3+1x1qVp9NWKpibLBGXxuG5zZnEH6r4ZT1D/Bst/7L7fVUzP/AHER/ULbqMl2lp3OOSYmkn3hLZMzVDAzTdUxvE1gA6wlmjVOY3svdI5Tu/shTuk7Sy51znzjap4AC5p/eJ4h7NxUGrjoCRphrYc4kLmu92CEtRsa+Zocmq+R0dO4tyui46tp6Cd1NRUolER2Sc7LQRyBbrdd6HUkclFVUwZIW52HHORzg84VHrqeWkq5YKgEPY48fL61K6Mp5Zr3HMwHg4QS93IMggD/AF603HVzPn2OHgTaySloYGU/EafEC91G3Widb7hNSuOdh3ennbxj6LkU5rKVsl+l2MHYY1pxz8f81BpCdoZK5oxdU6Z5fC1zskLOLxsfSCEReNj6QQvYsLybIThJVB1JqSeeqfT0Epigidjbad7yP5K8VbnNpZi3c4RuI9uEo4wHFgc7ZBIBdzKvqUz2BrGm11E0qBkhc94vZNOy17bjbYakY2iMPHM4caourLqbhcXxRv8A+WgJawDiJ5SrRcpaXT1gcyk2Wue3ZjwclziPC9fOqFSU76uqip4vDlcGjtWNdM/a2HzOVtp0Ee98/wDiMXWn18yl9OXeS11rcuP4eR2JWcg/i9oTBo7fTUlC2kZG3gQ3DgR4XOSlXVNY2eZsXgB7g32Z3fRLTQPoy14d4pqCpZXB8Zb4Jk6q36erOgPuEskxby5ztHOc/wAI07Cfol0tNTN5Gn0WekC0Th6oXZa62ot1SKumBOxueMd6QeQrjU3pm709qlmFVE58cwAJaAcYzyco3pKC3EF3W9VQqL8I2bu9FY49RWK4xMNfG1rx+7NFtY9hwVouGqqCkpjDZ4g558Ehmyxvr9ayks1jvjTLbpWxTHeRFu62H+ir9y01cqDLuC/EReXDvwPWONVJZKprbtAPqFHgio3Ps4kf6lREj3yyPkkcXPeS5zjxklYo5ShRleAAws4vGx9IIRF42PpBC2iwsJshOBwyMc6V+oLVJaq57Cw8A45ifyEc3tCaJOBkqGnvdiqYjHPVQSMPG1zSR9lerIWSss42PkuboKiSF5LG3Hmls573bIe9zgBgAnOPYrdoa1O2zcZm4GNmDPLzn+XWuth0gyThG/htr1hxHVxKTbqGzNADa2IADGAD2JOmpmRvD5Hg29U/V1cksZZHGRf0XBrWrraSijFKQyKUlkrx4Q5h6s71SrZRSXGtipoRvcd58lvKVebrdLJcqGWlkr4wHjccHvTyFarRVadtMWzBWRl58OR2dp30+i9qIWzThxeNvdfFNO+CnLRGd3Zd2p2hmm6pjRhrYwAPeEs0zNUuDtOVbmnILAQfeEs1hqnNHZM6Pynd/ZC7rVaqq6zOjpWt73Bc55wGrhUharlWUJkjoMCWfDchu073D3pCLZvG/CpTcQRnh59VZ6bTdttLW1Nzq8uacgl+w0H1cp615cdZwxgx22Eyni4STc3q4/suSPStzrz+IuNWGSHfhxL3Ds9ygo7VVTy1jKaMy/hSQ8jjOCRu9e47lSfJNE0NiZtB+5UmOKCZxdNJuI+wWmurJq6oM9QWl58loH2XOhCluJJuVZa0NFm4WcXjY+kEIi8bH0ghaxYWM2Qm+/JYd3IlT+yrl+n1fyHdiax4lSbZrOeMhlxhErfOR7ndXEforNeyJxaJHWUDTXzMDzE2+FX/ANlXH9Pq/kO7Efsq4+gVfyHdiZVuu1DcG5pahjncrDucPcV3ZCybpkThcPumHavM02cyxSn/AGVcfQKv5DuxBtVxwf8Ap9X8h3YmwjC9+VM+pfPzmT6QoTUWRpacEEERNyDybwlsmbqv8v1nRH/0EsktqgtI3smtH8Ynd/ZCteg6WN01TWSAExANbnkzvJVUVq0HVxsnqaKTAMwDmZ5cbiOopeh28dt0zqO74Z1lJ6dvdRd7vUteQ2nZHmOMAc/GTzrg01cXwairKFwzFPUSkfwuBJ+wUnYbFLaLvUyAh9NIzEbs7xv4iFpstgmp71U3Kr2Wt4SR0TQc5yTvPuKptbOeGXZBN+ykOdTDiBuCBbuq5qulZS3ydsYw2QCTHNnj+uVDqV1NWMrr1PLEcxtxG08+P65UUo9Rt4rtuLq7S7uCzdmwWcXjY+kEIi8bH0ghexYRNkJwEbsKkXLRczNp9vmEg83JuPX/ALK8rznXST08cws9cpBUyQG7ClHU0lVb5gKiKSB48EkY6ipe2aruFJhkzhVRDkee++Ltyrpda+200RbcZIi0/wB24bRd/hS8u81unn2rZSyQs5dp24+wcnWo00RpDeOT7K7BMK1tpY/v5K9WzUtuuGGCXgZT/dy7t/qPEVNZB4ik4xrpHhjGl7juDQMk+5XLTVBf4S0vn4Cm81P3+R6m53dYTdLXSSHa5t/UJOs06KIbmvt6FTerPy/WdEfcJYpm6q/L1Z0B9wlkltV5o7JvR+S7v7BCyY5zHB7HFrmnIIOCCsVNaVtbLncDwwzBCNp48o8g/wBcynxRukeGtyVSmkbFGXuwF3W7Ut7dFhlKawDdtiJ2feRuXJd9QXapa6nqGmla4b42sLSR6yd6nbnquC2zmjoqUSCLvSQ7ZaDzDct1BcKHVFLLTVNPsStGdknOP4mlVS0vHCE1z0UYODDxnQAN6/8AEv0Lor6Z9HWzU0m90Ty3POOQrnUhwLTYq41wcARhZxeNj6QQiLxsfSCFrFhYzZCcB3AlLm5aquNWXMieKaM8kfhdfZhMZ3EqvbNHUsOH18jp3+Q3vWdpV2sjmks2I26rm6KSni3OmFz5KmU1LVV85bTxSTSE98Rv6z2qzW3Rcj9l9xmDB5qI5PvKuUFPDTxiOCNsbBxNaMBbMLOHTY2+L/ErefVZX+Ef8R+Vx2+10VuZs0tOxh5XYy4+08a7UIVBrQ0WAUtzi43cVEas/L9Z0R9wlimdqz8v1nRH3CWKh6rzR2XQ6PyXd/YL1XP/AIetHA1zuXaYPoVTFOacv7bNHO11O6XhXB2Q7GMBK0cjY5g55sE3XxvlgLWC58FFVEM7qiVxhlJL3E94edTOi2Sx31hdG9oMTgSWkKT7uI/QH/N/oju4j9Af80diZjZTMkD+J+EpI+rfEY+F5WyFC6waG6gqccoaf/UKFXdeq8XO4yVbYzGHgd6TniGFwpKdwdK5zcEqjTtc2FrXZACzi8bH0ghEXjY+kEL2LC8myE4cIXqF1a41CEIQhCEIQhRGrPy/WdEfcJYpnas/L9Z0R9wlioOq80dl0ej8l3f2CEIQparoQhCEIQhCELOLxsfSCEReNj6QQt4sJebITiQhC6tcahCEIQhCEIQorVG+xVefJH3CXOw3yR1IQoep80dl0Gk8o90bDPJb1I2GeS3qQhTVVRsM8lvUjYZ5LepCEIRsM8lvUjYZ5LepCEIWUTG8KzvR4Q5PWvUIW0eFjLlf/9k="/>
          <p:cNvSpPr>
            <a:spLocks noChangeAspect="1" noChangeArrowheads="1"/>
          </p:cNvSpPr>
          <p:nvPr/>
        </p:nvSpPr>
        <p:spPr bwMode="auto">
          <a:xfrm>
            <a:off x="152400" y="-3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2" name="Picture 11" descr="A picture containing text, sky, sign, outdoor&#10;&#10;Description automatically generated">
            <a:extLst>
              <a:ext uri="{FF2B5EF4-FFF2-40B4-BE49-F238E27FC236}">
                <a16:creationId xmlns:a16="http://schemas.microsoft.com/office/drawing/2014/main" id="{D3FFD40B-773F-43F5-B98D-DC1A98085B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7355" y="3351868"/>
            <a:ext cx="1753066" cy="1753066"/>
          </a:xfrm>
          <a:prstGeom prst="rect">
            <a:avLst/>
          </a:prstGeom>
        </p:spPr>
      </p:pic>
      <p:pic>
        <p:nvPicPr>
          <p:cNvPr id="1026" name="Picture 7">
            <a:extLst>
              <a:ext uri="{FF2B5EF4-FFF2-40B4-BE49-F238E27FC236}">
                <a16:creationId xmlns:a16="http://schemas.microsoft.com/office/drawing/2014/main" id="{C818FE40-40EF-483B-B4D6-362D7D0A0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4075" y="980728"/>
            <a:ext cx="20796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15">
            <a:extLst>
              <a:ext uri="{FF2B5EF4-FFF2-40B4-BE49-F238E27FC236}">
                <a16:creationId xmlns:a16="http://schemas.microsoft.com/office/drawing/2014/main" id="{47DEDF59-905C-477B-A73A-081DD41F07EF}"/>
              </a:ext>
            </a:extLst>
          </p:cNvPr>
          <p:cNvGrpSpPr/>
          <p:nvPr/>
        </p:nvGrpSpPr>
        <p:grpSpPr>
          <a:xfrm>
            <a:off x="0" y="5464546"/>
            <a:ext cx="9144000" cy="1393454"/>
            <a:chOff x="0" y="5464546"/>
            <a:chExt cx="9144000" cy="1393454"/>
          </a:xfrm>
        </p:grpSpPr>
        <p:pic>
          <p:nvPicPr>
            <p:cNvPr id="7" name="Picture 6" descr="A picture containing text&#10;&#10;Description automatically generated">
              <a:extLst>
                <a:ext uri="{FF2B5EF4-FFF2-40B4-BE49-F238E27FC236}">
                  <a16:creationId xmlns:a16="http://schemas.microsoft.com/office/drawing/2014/main" id="{FA1BCE7E-B760-46B6-9696-3643B52FC6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464548"/>
              <a:ext cx="2339752" cy="1393452"/>
            </a:xfrm>
            <a:prstGeom prst="rect">
              <a:avLst/>
            </a:prstGeom>
          </p:spPr>
        </p:pic>
        <p:pic>
          <p:nvPicPr>
            <p:cNvPr id="9" name="Picture 8" descr="A group of boats in a harbor&#10;&#10;Description automatically generated with low confidence">
              <a:extLst>
                <a:ext uri="{FF2B5EF4-FFF2-40B4-BE49-F238E27FC236}">
                  <a16:creationId xmlns:a16="http://schemas.microsoft.com/office/drawing/2014/main" id="{B7FC09AE-C4BB-4866-9C1D-A192B630AE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39752" y="5464548"/>
              <a:ext cx="2232248" cy="1393452"/>
            </a:xfrm>
            <a:prstGeom prst="rect">
              <a:avLst/>
            </a:prstGeom>
          </p:spPr>
        </p:pic>
        <p:pic>
          <p:nvPicPr>
            <p:cNvPr id="11" name="Picture 10" descr="A bridge over a body of water&#10;&#10;Description automatically generated with low confidence">
              <a:extLst>
                <a:ext uri="{FF2B5EF4-FFF2-40B4-BE49-F238E27FC236}">
                  <a16:creationId xmlns:a16="http://schemas.microsoft.com/office/drawing/2014/main" id="{567AC820-3B2E-43B0-8A4A-9266565904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9509" y="5464546"/>
              <a:ext cx="2293407" cy="1393453"/>
            </a:xfrm>
            <a:prstGeom prst="rect">
              <a:avLst/>
            </a:prstGeom>
          </p:spPr>
        </p:pic>
        <p:pic>
          <p:nvPicPr>
            <p:cNvPr id="14" name="Picture 13" descr="A picture containing building, sky, outdoor, tower&#10;&#10;Description automatically generated">
              <a:extLst>
                <a:ext uri="{FF2B5EF4-FFF2-40B4-BE49-F238E27FC236}">
                  <a16:creationId xmlns:a16="http://schemas.microsoft.com/office/drawing/2014/main" id="{653D2AC8-BE75-4D41-9874-297378738D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6434" y="5464546"/>
              <a:ext cx="2297566" cy="1393454"/>
            </a:xfrm>
            <a:prstGeom prst="rect">
              <a:avLst/>
            </a:prstGeom>
          </p:spPr>
        </p:pic>
      </p:grpSp>
    </p:spTree>
    <p:extLst>
      <p:ext uri="{BB962C8B-B14F-4D97-AF65-F5344CB8AC3E}">
        <p14:creationId xmlns:p14="http://schemas.microsoft.com/office/powerpoint/2010/main" val="74866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Contents</a:t>
            </a:r>
          </a:p>
        </p:txBody>
      </p:sp>
      <p:sp>
        <p:nvSpPr>
          <p:cNvPr id="3" name="TextBox 2"/>
          <p:cNvSpPr txBox="1"/>
          <p:nvPr/>
        </p:nvSpPr>
        <p:spPr>
          <a:xfrm>
            <a:off x="250824" y="836712"/>
            <a:ext cx="8281615" cy="3600986"/>
          </a:xfrm>
          <a:prstGeom prst="rect">
            <a:avLst/>
          </a:prstGeom>
          <a:noFill/>
        </p:spPr>
        <p:txBody>
          <a:bodyPr wrap="square" rtlCol="0">
            <a:spAutoFit/>
          </a:bodyPr>
          <a:lstStyle/>
          <a:p>
            <a:r>
              <a:rPr lang="en-GB" sz="2000" b="1" dirty="0">
                <a:solidFill>
                  <a:schemeClr val="accent6">
                    <a:lumMod val="75000"/>
                  </a:schemeClr>
                </a:solidFill>
                <a:latin typeface="Calibri" pitchFamily="34" charset="0"/>
                <a:ea typeface="+mj-ea"/>
                <a:cs typeface="Calibri" pitchFamily="34" charset="0"/>
              </a:rPr>
              <a:t>			            </a:t>
            </a:r>
            <a:r>
              <a:rPr lang="en-GB" b="1" dirty="0">
                <a:solidFill>
                  <a:schemeClr val="accent6">
                    <a:lumMod val="75000"/>
                  </a:schemeClr>
                </a:solidFill>
                <a:latin typeface="Calibri" pitchFamily="34" charset="0"/>
                <a:ea typeface="+mj-ea"/>
                <a:cs typeface="Calibri" pitchFamily="34" charset="0"/>
              </a:rPr>
              <a:t>Page</a:t>
            </a:r>
          </a:p>
          <a:p>
            <a:pPr>
              <a:lnSpc>
                <a:spcPct val="150000"/>
              </a:lnSpc>
            </a:pPr>
            <a:r>
              <a:rPr lang="en-GB" sz="1600" b="1" dirty="0">
                <a:solidFill>
                  <a:schemeClr val="accent6">
                    <a:lumMod val="75000"/>
                  </a:schemeClr>
                </a:solidFill>
                <a:latin typeface="Calibri" pitchFamily="34" charset="0"/>
                <a:ea typeface="+mj-ea"/>
                <a:cs typeface="Calibri" pitchFamily="34" charset="0"/>
              </a:rPr>
              <a:t>Introduction			3				</a:t>
            </a:r>
          </a:p>
          <a:p>
            <a:pPr>
              <a:lnSpc>
                <a:spcPct val="150000"/>
              </a:lnSpc>
            </a:pPr>
            <a:r>
              <a:rPr lang="en-GB" sz="1600" b="1" dirty="0">
                <a:solidFill>
                  <a:schemeClr val="accent6">
                    <a:lumMod val="75000"/>
                  </a:schemeClr>
                </a:solidFill>
                <a:latin typeface="Calibri" pitchFamily="34" charset="0"/>
                <a:ea typeface="+mj-ea"/>
                <a:cs typeface="Calibri" pitchFamily="34" charset="0"/>
              </a:rPr>
              <a:t>Torbay data			4</a:t>
            </a:r>
          </a:p>
          <a:p>
            <a:pPr>
              <a:lnSpc>
                <a:spcPct val="150000"/>
              </a:lnSpc>
            </a:pPr>
            <a:r>
              <a:rPr lang="en-GB" sz="1600" b="1" dirty="0">
                <a:solidFill>
                  <a:schemeClr val="accent6">
                    <a:lumMod val="75000"/>
                  </a:schemeClr>
                </a:solidFill>
                <a:latin typeface="Calibri" pitchFamily="34" charset="0"/>
                <a:ea typeface="+mj-ea"/>
                <a:cs typeface="Calibri" pitchFamily="34" charset="0"/>
              </a:rPr>
              <a:t>Devon data			14			</a:t>
            </a:r>
          </a:p>
          <a:p>
            <a:pPr>
              <a:lnSpc>
                <a:spcPct val="150000"/>
              </a:lnSpc>
            </a:pPr>
            <a:r>
              <a:rPr lang="en-GB" sz="1600" b="1" dirty="0">
                <a:solidFill>
                  <a:schemeClr val="accent6">
                    <a:lumMod val="75000"/>
                  </a:schemeClr>
                </a:solidFill>
                <a:latin typeface="Calibri" pitchFamily="34" charset="0"/>
                <a:ea typeface="+mj-ea"/>
                <a:cs typeface="Calibri" pitchFamily="34" charset="0"/>
              </a:rPr>
              <a:t>					</a:t>
            </a: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r>
              <a:rPr lang="en-GB" sz="2000" b="1" dirty="0">
                <a:solidFill>
                  <a:schemeClr val="accent6">
                    <a:lumMod val="75000"/>
                  </a:schemeClr>
                </a:solidFill>
                <a:latin typeface="Calibri" pitchFamily="34" charset="0"/>
                <a:ea typeface="+mj-ea"/>
                <a:cs typeface="Calibri" pitchFamily="34" charset="0"/>
              </a:rPr>
              <a:t>			</a:t>
            </a:r>
          </a:p>
          <a:p>
            <a:r>
              <a:rPr lang="en-GB" sz="2000" b="1" dirty="0">
                <a:solidFill>
                  <a:schemeClr val="accent6">
                    <a:lumMod val="75000"/>
                  </a:schemeClr>
                </a:solidFill>
                <a:latin typeface="Calibri" pitchFamily="34" charset="0"/>
                <a:ea typeface="+mj-ea"/>
                <a:cs typeface="Calibri" pitchFamily="34" charset="0"/>
              </a:rPr>
              <a:t>				</a:t>
            </a:r>
          </a:p>
        </p:txBody>
      </p:sp>
      <p:cxnSp>
        <p:nvCxnSpPr>
          <p:cNvPr id="12" name="Straight Connector 11"/>
          <p:cNvCxnSpPr/>
          <p:nvPr/>
        </p:nvCxnSpPr>
        <p:spPr>
          <a:xfrm flipV="1">
            <a:off x="0" y="700088"/>
            <a:ext cx="9144000" cy="52"/>
          </a:xfrm>
          <a:prstGeom prst="line">
            <a:avLst/>
          </a:prstGeom>
          <a:ln>
            <a:solidFill>
              <a:schemeClr val="accent6">
                <a:lumMod val="75000"/>
              </a:schemeClr>
            </a:solidFill>
          </a:ln>
        </p:spPr>
        <p:style>
          <a:lnRef idx="1">
            <a:schemeClr val="accent5"/>
          </a:lnRef>
          <a:fillRef idx="0">
            <a:schemeClr val="accent5"/>
          </a:fillRef>
          <a:effectRef idx="0">
            <a:schemeClr val="accent5"/>
          </a:effectRef>
          <a:fontRef idx="minor">
            <a:schemeClr val="tx1"/>
          </a:fontRef>
        </p:style>
      </p:cxnSp>
      <p:grpSp>
        <p:nvGrpSpPr>
          <p:cNvPr id="11" name="Group 10">
            <a:extLst>
              <a:ext uri="{FF2B5EF4-FFF2-40B4-BE49-F238E27FC236}">
                <a16:creationId xmlns:a16="http://schemas.microsoft.com/office/drawing/2014/main" id="{F4FC30B6-E8EC-4614-B41B-E53A550AC684}"/>
              </a:ext>
            </a:extLst>
          </p:cNvPr>
          <p:cNvGrpSpPr/>
          <p:nvPr/>
        </p:nvGrpSpPr>
        <p:grpSpPr>
          <a:xfrm>
            <a:off x="0" y="5464546"/>
            <a:ext cx="9144000" cy="1393454"/>
            <a:chOff x="0" y="5464546"/>
            <a:chExt cx="9144000" cy="1393454"/>
          </a:xfrm>
        </p:grpSpPr>
        <p:pic>
          <p:nvPicPr>
            <p:cNvPr id="18" name="Picture 17" descr="A picture containing text&#10;&#10;Description automatically generated">
              <a:extLst>
                <a:ext uri="{FF2B5EF4-FFF2-40B4-BE49-F238E27FC236}">
                  <a16:creationId xmlns:a16="http://schemas.microsoft.com/office/drawing/2014/main" id="{EF4CD386-E2D1-4503-9C04-322AF4E05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64548"/>
              <a:ext cx="2339752" cy="1393452"/>
            </a:xfrm>
            <a:prstGeom prst="rect">
              <a:avLst/>
            </a:prstGeom>
          </p:spPr>
        </p:pic>
        <p:pic>
          <p:nvPicPr>
            <p:cNvPr id="19" name="Picture 18" descr="A group of boats in a harbor&#10;&#10;Description automatically generated with low confidence">
              <a:extLst>
                <a:ext uri="{FF2B5EF4-FFF2-40B4-BE49-F238E27FC236}">
                  <a16:creationId xmlns:a16="http://schemas.microsoft.com/office/drawing/2014/main" id="{1B098898-4E29-46A1-BEAF-4ECF89141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5464548"/>
              <a:ext cx="2232248" cy="1393452"/>
            </a:xfrm>
            <a:prstGeom prst="rect">
              <a:avLst/>
            </a:prstGeom>
          </p:spPr>
        </p:pic>
        <p:pic>
          <p:nvPicPr>
            <p:cNvPr id="20" name="Picture 19" descr="A bridge over a body of water&#10;&#10;Description automatically generated with low confidence">
              <a:extLst>
                <a:ext uri="{FF2B5EF4-FFF2-40B4-BE49-F238E27FC236}">
                  <a16:creationId xmlns:a16="http://schemas.microsoft.com/office/drawing/2014/main" id="{25A2E920-172E-4493-95FF-F5FA6B0BF9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9509" y="5464546"/>
              <a:ext cx="2293407" cy="1393453"/>
            </a:xfrm>
            <a:prstGeom prst="rect">
              <a:avLst/>
            </a:prstGeom>
          </p:spPr>
        </p:pic>
        <p:pic>
          <p:nvPicPr>
            <p:cNvPr id="21" name="Picture 20" descr="A picture containing building, sky, outdoor, tower&#10;&#10;Description automatically generated">
              <a:extLst>
                <a:ext uri="{FF2B5EF4-FFF2-40B4-BE49-F238E27FC236}">
                  <a16:creationId xmlns:a16="http://schemas.microsoft.com/office/drawing/2014/main" id="{FFE77FE5-E00E-4700-961A-297FC3865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6434" y="5464546"/>
              <a:ext cx="2297566" cy="1393454"/>
            </a:xfrm>
            <a:prstGeom prst="rect">
              <a:avLst/>
            </a:prstGeom>
          </p:spPr>
        </p:pic>
      </p:grpSp>
    </p:spTree>
    <p:extLst>
      <p:ext uri="{BB962C8B-B14F-4D97-AF65-F5344CB8AC3E}">
        <p14:creationId xmlns:p14="http://schemas.microsoft.com/office/powerpoint/2010/main" val="345322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Introduction</a:t>
            </a:r>
          </a:p>
        </p:txBody>
      </p:sp>
      <p:cxnSp>
        <p:nvCxnSpPr>
          <p:cNvPr id="12" name="Straight Connector 11"/>
          <p:cNvCxnSpPr/>
          <p:nvPr/>
        </p:nvCxnSpPr>
        <p:spPr>
          <a:xfrm flipV="1">
            <a:off x="0" y="700088"/>
            <a:ext cx="9144000" cy="52"/>
          </a:xfrm>
          <a:prstGeom prst="line">
            <a:avLst/>
          </a:prstGeom>
          <a:ln>
            <a:solidFill>
              <a:schemeClr val="accent6">
                <a:lumMod val="75000"/>
              </a:schemeClr>
            </a:solidFill>
          </a:ln>
        </p:spPr>
        <p:style>
          <a:lnRef idx="1">
            <a:schemeClr val="accent5"/>
          </a:lnRef>
          <a:fillRef idx="0">
            <a:schemeClr val="accent5"/>
          </a:fillRef>
          <a:effectRef idx="0">
            <a:schemeClr val="accent5"/>
          </a:effectRef>
          <a:fontRef idx="minor">
            <a:schemeClr val="tx1"/>
          </a:fontRef>
        </p:style>
      </p:cxnSp>
      <p:sp>
        <p:nvSpPr>
          <p:cNvPr id="18" name="TextBox 17"/>
          <p:cNvSpPr txBox="1"/>
          <p:nvPr/>
        </p:nvSpPr>
        <p:spPr>
          <a:xfrm>
            <a:off x="250825" y="1052736"/>
            <a:ext cx="8713788" cy="3466462"/>
          </a:xfrm>
          <a:prstGeom prst="rect">
            <a:avLst/>
          </a:prstGeom>
          <a:noFill/>
        </p:spPr>
        <p:txBody>
          <a:bodyPr wrap="square" rtlCol="0">
            <a:spAutoFit/>
          </a:bodyPr>
          <a:lstStyle/>
          <a:p>
            <a:pPr>
              <a:lnSpc>
                <a:spcPct val="120000"/>
              </a:lnSpc>
              <a:spcBef>
                <a:spcPts val="312"/>
              </a:spcBef>
            </a:pPr>
            <a:r>
              <a:rPr lang="en-GB" sz="1300" dirty="0"/>
              <a:t>This report examines the volume and value of tourism and the impact of visitor expenditure on the local economy in Torbay and Devon county and districts in 2024</a:t>
            </a:r>
            <a:r>
              <a:rPr lang="en-US" sz="1300" dirty="0"/>
              <a:t> (it should be noted that only those districts participating in the project are displayed)</a:t>
            </a:r>
            <a:r>
              <a:rPr lang="en-GB" sz="1300" dirty="0"/>
              <a:t>.  </a:t>
            </a:r>
          </a:p>
          <a:p>
            <a:pPr>
              <a:lnSpc>
                <a:spcPct val="120000"/>
              </a:lnSpc>
              <a:spcBef>
                <a:spcPts val="312"/>
              </a:spcBef>
            </a:pPr>
            <a:endParaRPr lang="en-GB" sz="1300" dirty="0"/>
          </a:p>
          <a:p>
            <a:pPr>
              <a:lnSpc>
                <a:spcPct val="120000"/>
              </a:lnSpc>
              <a:spcBef>
                <a:spcPts val="312"/>
              </a:spcBef>
            </a:pPr>
            <a:r>
              <a:rPr lang="en-GB" sz="1300" dirty="0"/>
              <a:t>The figures were derived using the Cambridge Economic Impact Model undertaken by The South West Research Company (TSWRC).  The model utilises information from national tourism surveys and regionally/locally based data.  It distributes regional activity as measured in those surveys to local areas using ‘drivers’ such as the accommodation stock and occupancy which influence the distribution of tourism activity at local level.</a:t>
            </a:r>
          </a:p>
          <a:p>
            <a:pPr>
              <a:lnSpc>
                <a:spcPct val="120000"/>
              </a:lnSpc>
              <a:spcBef>
                <a:spcPts val="312"/>
              </a:spcBef>
            </a:pPr>
            <a:endParaRPr lang="en-GB" sz="1300" dirty="0"/>
          </a:p>
          <a:p>
            <a:pPr>
              <a:lnSpc>
                <a:spcPct val="120000"/>
              </a:lnSpc>
              <a:spcBef>
                <a:spcPts val="312"/>
              </a:spcBef>
            </a:pPr>
            <a:r>
              <a:rPr lang="en-GB" sz="1300" dirty="0"/>
              <a:t>For further information on the Cambridge Model and the terms used in this report please see Appendix 1 which accompanies this report.</a:t>
            </a:r>
          </a:p>
          <a:p>
            <a:pPr>
              <a:lnSpc>
                <a:spcPct val="120000"/>
              </a:lnSpc>
              <a:spcBef>
                <a:spcPts val="312"/>
              </a:spcBef>
            </a:pPr>
            <a:endParaRPr lang="en-GB" sz="1300" dirty="0"/>
          </a:p>
          <a:p>
            <a:pPr>
              <a:lnSpc>
                <a:spcPct val="120000"/>
              </a:lnSpc>
              <a:spcBef>
                <a:spcPts val="312"/>
              </a:spcBef>
            </a:pPr>
            <a:r>
              <a:rPr lang="en-GB" sz="1300" dirty="0"/>
              <a:t>For an overview of 2024, including key facts about the economy, weather and key events please see Appendix 2 of this report.</a:t>
            </a:r>
          </a:p>
          <a:p>
            <a:pPr>
              <a:lnSpc>
                <a:spcPct val="120000"/>
              </a:lnSpc>
              <a:spcBef>
                <a:spcPts val="312"/>
              </a:spcBef>
            </a:pPr>
            <a:r>
              <a:rPr lang="en-GB" sz="1300" b="1" dirty="0">
                <a:solidFill>
                  <a:srgbClr val="006600"/>
                </a:solidFill>
                <a:latin typeface="Calibri" pitchFamily="34" charset="0"/>
                <a:ea typeface="+mj-ea"/>
                <a:cs typeface="Calibri" pitchFamily="34" charset="0"/>
              </a:rPr>
              <a:t>	</a:t>
            </a:r>
          </a:p>
        </p:txBody>
      </p:sp>
    </p:spTree>
    <p:extLst>
      <p:ext uri="{BB962C8B-B14F-4D97-AF65-F5344CB8AC3E}">
        <p14:creationId xmlns:p14="http://schemas.microsoft.com/office/powerpoint/2010/main" val="278635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236577" y="188640"/>
            <a:ext cx="6552728" cy="1231106"/>
          </a:xfrm>
          <a:prstGeom prst="rect">
            <a:avLst/>
          </a:prstGeom>
          <a:noFill/>
        </p:spPr>
        <p:txBody>
          <a:bodyPr wrap="square" rtlCol="0">
            <a:spAutoFit/>
          </a:bodyPr>
          <a:lstStyle/>
          <a:p>
            <a:pPr algn="ctr"/>
            <a:r>
              <a:rPr lang="en-GB" sz="3000" b="1" dirty="0">
                <a:solidFill>
                  <a:schemeClr val="accent6">
                    <a:lumMod val="75000"/>
                  </a:schemeClr>
                </a:solidFill>
              </a:rPr>
              <a:t>Value of Tourism 2024</a:t>
            </a:r>
          </a:p>
          <a:p>
            <a:pPr algn="ctr"/>
            <a:endParaRPr lang="en-GB" sz="1400" b="1" dirty="0">
              <a:solidFill>
                <a:schemeClr val="accent6">
                  <a:lumMod val="75000"/>
                </a:schemeClr>
              </a:solidFill>
            </a:endParaRPr>
          </a:p>
          <a:p>
            <a:pPr algn="ctr"/>
            <a:r>
              <a:rPr lang="en-GB" sz="3000" b="1" dirty="0">
                <a:solidFill>
                  <a:schemeClr val="accent6">
                    <a:lumMod val="75000"/>
                  </a:schemeClr>
                </a:solidFill>
              </a:rPr>
              <a:t>Torbay</a:t>
            </a:r>
            <a:endParaRPr lang="en-GB" sz="3200" b="1" dirty="0">
              <a:solidFill>
                <a:schemeClr val="accent6">
                  <a:lumMod val="75000"/>
                </a:schemeClr>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2158765800"/>
              </p:ext>
            </p:extLst>
          </p:nvPr>
        </p:nvGraphicFramePr>
        <p:xfrm>
          <a:off x="1979712" y="1419746"/>
          <a:ext cx="5066458" cy="4752527"/>
        </p:xfrm>
        <a:graphic>
          <a:graphicData uri="http://schemas.openxmlformats.org/drawingml/2006/table">
            <a:tbl>
              <a:tblPr firstRow="1" bandRow="1">
                <a:tableStyleId>{00A15C55-8517-42AA-B614-E9B94910E393}</a:tableStyleId>
              </a:tblPr>
              <a:tblGrid>
                <a:gridCol w="2474170">
                  <a:extLst>
                    <a:ext uri="{9D8B030D-6E8A-4147-A177-3AD203B41FA5}">
                      <a16:colId xmlns:a16="http://schemas.microsoft.com/office/drawing/2014/main" val="20000"/>
                    </a:ext>
                  </a:extLst>
                </a:gridCol>
                <a:gridCol w="2592288">
                  <a:extLst>
                    <a:ext uri="{9D8B030D-6E8A-4147-A177-3AD203B41FA5}">
                      <a16:colId xmlns:a16="http://schemas.microsoft.com/office/drawing/2014/main" val="20001"/>
                    </a:ext>
                  </a:extLst>
                </a:gridCol>
              </a:tblGrid>
              <a:tr h="454838">
                <a:tc gridSpan="2">
                  <a:txBody>
                    <a:bodyPr/>
                    <a:lstStyle/>
                    <a:p>
                      <a:pPr algn="ctr"/>
                      <a:r>
                        <a:rPr lang="en-GB" sz="1600" dirty="0"/>
                        <a:t>Key</a:t>
                      </a:r>
                      <a:r>
                        <a:rPr lang="en-GB" sz="1600" baseline="0" dirty="0"/>
                        <a:t> Facts</a:t>
                      </a:r>
                      <a:endParaRPr lang="en-GB" sz="1600" dirty="0"/>
                    </a:p>
                  </a:txBody>
                  <a:tcPr anchor="ctr">
                    <a:solidFill>
                      <a:schemeClr val="accent6">
                        <a:lumMod val="75000"/>
                      </a:schemeClr>
                    </a:solidFill>
                  </a:tcPr>
                </a:tc>
                <a:tc hMerge="1">
                  <a:txBody>
                    <a:bodyPr/>
                    <a:lstStyle/>
                    <a:p>
                      <a:pPr algn="ctr"/>
                      <a:endParaRPr lang="en-GB" sz="1100" dirty="0"/>
                    </a:p>
                  </a:txBody>
                  <a:tcPr anchor="ctr"/>
                </a:tc>
                <a:extLst>
                  <a:ext uri="{0D108BD9-81ED-4DB2-BD59-A6C34878D82A}">
                    <a16:rowId xmlns:a16="http://schemas.microsoft.com/office/drawing/2014/main" val="10000"/>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833,000</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Staying visitor trips</a:t>
                      </a:r>
                    </a:p>
                  </a:txBody>
                  <a:tcPr marL="72000" marR="9525" marT="9525" marB="0" anchor="ctr">
                    <a:solidFill>
                      <a:schemeClr val="accent6">
                        <a:lumMod val="40000"/>
                        <a:lumOff val="60000"/>
                      </a:schemeClr>
                    </a:solidFill>
                  </a:tcPr>
                </a:tc>
                <a:extLst>
                  <a:ext uri="{0D108BD9-81ED-4DB2-BD59-A6C34878D82A}">
                    <a16:rowId xmlns:a16="http://schemas.microsoft.com/office/drawing/2014/main" val="10001"/>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3,624,200</a:t>
                      </a:r>
                    </a:p>
                  </a:txBody>
                  <a:tcPr marL="7620" marR="72000" marT="7620" marB="0" anchor="ctr">
                    <a:solidFill>
                      <a:schemeClr val="accent6">
                        <a:lumMod val="20000"/>
                        <a:lumOff val="80000"/>
                      </a:schemeClr>
                    </a:solidFill>
                  </a:tcPr>
                </a:tc>
                <a:tc>
                  <a:txBody>
                    <a:bodyPr/>
                    <a:lstStyle/>
                    <a:p>
                      <a:pPr lvl="0" algn="l" fontAlgn="b"/>
                      <a:r>
                        <a:rPr lang="en-GB" sz="1300" b="1" i="0" u="none" strike="noStrike" dirty="0">
                          <a:solidFill>
                            <a:srgbClr val="000000"/>
                          </a:solidFill>
                          <a:effectLst/>
                          <a:latin typeface="Calibri"/>
                        </a:rPr>
                        <a:t>Staying visitor nights</a:t>
                      </a:r>
                    </a:p>
                  </a:txBody>
                  <a:tcPr marL="72000" marR="9525" marT="9525" marB="0" anchor="ctr">
                    <a:solidFill>
                      <a:schemeClr val="accent6">
                        <a:lumMod val="20000"/>
                        <a:lumOff val="80000"/>
                      </a:schemeClr>
                    </a:solidFill>
                  </a:tcPr>
                </a:tc>
                <a:extLst>
                  <a:ext uri="{0D108BD9-81ED-4DB2-BD59-A6C34878D82A}">
                    <a16:rowId xmlns:a16="http://schemas.microsoft.com/office/drawing/2014/main" val="10002"/>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£277,793,000</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Staying  visitor</a:t>
                      </a:r>
                      <a:r>
                        <a:rPr lang="en-GB" sz="1300" b="1" i="0" u="none" strike="noStrike" baseline="0" dirty="0">
                          <a:solidFill>
                            <a:srgbClr val="000000"/>
                          </a:solidFill>
                          <a:effectLst/>
                          <a:latin typeface="Calibri"/>
                        </a:rPr>
                        <a:t> </a:t>
                      </a:r>
                      <a:r>
                        <a:rPr lang="en-GB" sz="1300" b="1" i="0" u="none" strike="noStrike" dirty="0">
                          <a:solidFill>
                            <a:srgbClr val="000000"/>
                          </a:solidFill>
                          <a:effectLst/>
                          <a:latin typeface="Calibri"/>
                        </a:rPr>
                        <a:t>spend</a:t>
                      </a:r>
                    </a:p>
                  </a:txBody>
                  <a:tcPr marL="72000" marR="9525" marT="9525" marB="0" anchor="ctr">
                    <a:solidFill>
                      <a:schemeClr val="accent6">
                        <a:lumMod val="40000"/>
                        <a:lumOff val="60000"/>
                      </a:schemeClr>
                    </a:solidFill>
                  </a:tcPr>
                </a:tc>
                <a:extLst>
                  <a:ext uri="{0D108BD9-81ED-4DB2-BD59-A6C34878D82A}">
                    <a16:rowId xmlns:a16="http://schemas.microsoft.com/office/drawing/2014/main" val="10003"/>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2,704,000</a:t>
                      </a:r>
                    </a:p>
                  </a:txBody>
                  <a:tcPr marL="7620" marR="72000" marT="7620" marB="0" anchor="ctr">
                    <a:solidFill>
                      <a:schemeClr val="accent6">
                        <a:lumMod val="20000"/>
                        <a:lumOff val="80000"/>
                      </a:schemeClr>
                    </a:solidFill>
                  </a:tcPr>
                </a:tc>
                <a:tc>
                  <a:txBody>
                    <a:bodyPr/>
                    <a:lstStyle/>
                    <a:p>
                      <a:pPr lvl="0" algn="l" fontAlgn="b"/>
                      <a:r>
                        <a:rPr lang="en-GB" sz="1300" b="1" i="0" u="none" strike="noStrike" dirty="0">
                          <a:solidFill>
                            <a:srgbClr val="000000"/>
                          </a:solidFill>
                          <a:effectLst/>
                          <a:latin typeface="Calibri"/>
                        </a:rPr>
                        <a:t>Day visits</a:t>
                      </a:r>
                    </a:p>
                  </a:txBody>
                  <a:tcPr marL="72000" marR="9525" marT="9525" marB="0" anchor="ctr">
                    <a:solidFill>
                      <a:schemeClr val="accent6">
                        <a:lumMod val="20000"/>
                        <a:lumOff val="80000"/>
                      </a:schemeClr>
                    </a:solidFill>
                  </a:tcPr>
                </a:tc>
                <a:extLst>
                  <a:ext uri="{0D108BD9-81ED-4DB2-BD59-A6C34878D82A}">
                    <a16:rowId xmlns:a16="http://schemas.microsoft.com/office/drawing/2014/main" val="10004"/>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£137,943,000</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Day visitor spend</a:t>
                      </a:r>
                    </a:p>
                  </a:txBody>
                  <a:tcPr marL="72000" marR="9525" marT="9525" marB="0" anchor="ctr">
                    <a:solidFill>
                      <a:schemeClr val="accent6">
                        <a:lumMod val="40000"/>
                        <a:lumOff val="60000"/>
                      </a:schemeClr>
                    </a:solidFill>
                  </a:tcPr>
                </a:tc>
                <a:extLst>
                  <a:ext uri="{0D108BD9-81ED-4DB2-BD59-A6C34878D82A}">
                    <a16:rowId xmlns:a16="http://schemas.microsoft.com/office/drawing/2014/main" val="10005"/>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£415,736,000</a:t>
                      </a:r>
                    </a:p>
                  </a:txBody>
                  <a:tcPr marL="7620" marR="72000" marT="7620" marB="0" anchor="ctr">
                    <a:solidFill>
                      <a:schemeClr val="accent6">
                        <a:lumMod val="20000"/>
                        <a:lumOff val="80000"/>
                      </a:schemeClr>
                    </a:solidFill>
                  </a:tcPr>
                </a:tc>
                <a:tc>
                  <a:txBody>
                    <a:bodyPr/>
                    <a:lstStyle/>
                    <a:p>
                      <a:pPr lvl="0" algn="l" fontAlgn="b"/>
                      <a:r>
                        <a:rPr lang="en-GB" sz="1300" b="1" i="0" u="none" strike="noStrike" dirty="0">
                          <a:solidFill>
                            <a:srgbClr val="000000"/>
                          </a:solidFill>
                          <a:effectLst/>
                          <a:latin typeface="Calibri"/>
                        </a:rPr>
                        <a:t>Direct visitor spend</a:t>
                      </a:r>
                    </a:p>
                  </a:txBody>
                  <a:tcPr marL="72000" marR="9525" marT="9525" marB="0" anchor="ctr">
                    <a:solidFill>
                      <a:schemeClr val="accent6">
                        <a:lumMod val="20000"/>
                        <a:lumOff val="80000"/>
                      </a:schemeClr>
                    </a:solidFill>
                  </a:tcPr>
                </a:tc>
                <a:extLst>
                  <a:ext uri="{0D108BD9-81ED-4DB2-BD59-A6C34878D82A}">
                    <a16:rowId xmlns:a16="http://schemas.microsoft.com/office/drawing/2014/main" val="10006"/>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£13,038,585</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Other related</a:t>
                      </a:r>
                      <a:r>
                        <a:rPr lang="en-GB" sz="1300" b="1" i="0" u="none" strike="noStrike" baseline="0" dirty="0">
                          <a:solidFill>
                            <a:srgbClr val="000000"/>
                          </a:solidFill>
                          <a:effectLst/>
                          <a:latin typeface="Calibri"/>
                        </a:rPr>
                        <a:t> spend</a:t>
                      </a:r>
                      <a:endParaRPr lang="en-GB" sz="1300" b="1" i="0" u="none" strike="noStrike" dirty="0">
                        <a:solidFill>
                          <a:srgbClr val="000000"/>
                        </a:solidFill>
                        <a:effectLst/>
                        <a:latin typeface="Calibri"/>
                      </a:endParaRPr>
                    </a:p>
                  </a:txBody>
                  <a:tcPr marL="72000" marR="9525" marT="9525" marB="0" anchor="ctr">
                    <a:solidFill>
                      <a:schemeClr val="accent6">
                        <a:lumMod val="40000"/>
                        <a:lumOff val="60000"/>
                      </a:schemeClr>
                    </a:solidFill>
                  </a:tcPr>
                </a:tc>
                <a:extLst>
                  <a:ext uri="{0D108BD9-81ED-4DB2-BD59-A6C34878D82A}">
                    <a16:rowId xmlns:a16="http://schemas.microsoft.com/office/drawing/2014/main" val="10007"/>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£428,774,585</a:t>
                      </a:r>
                    </a:p>
                  </a:txBody>
                  <a:tcPr marL="7620" marR="72000" marT="7620" marB="0" anchor="ctr">
                    <a:solidFill>
                      <a:schemeClr val="accent6">
                        <a:lumMod val="20000"/>
                        <a:lumOff val="80000"/>
                      </a:schemeClr>
                    </a:solidFill>
                  </a:tcPr>
                </a:tc>
                <a:tc>
                  <a:txBody>
                    <a:bodyPr/>
                    <a:lstStyle/>
                    <a:p>
                      <a:pPr lvl="0" algn="l" fontAlgn="b"/>
                      <a:r>
                        <a:rPr lang="en-GB" sz="1300" b="1" i="0" u="none" strike="noStrike" dirty="0">
                          <a:solidFill>
                            <a:srgbClr val="000000"/>
                          </a:solidFill>
                          <a:effectLst/>
                          <a:latin typeface="Calibri"/>
                        </a:rPr>
                        <a:t>TOTAL</a:t>
                      </a:r>
                      <a:r>
                        <a:rPr lang="en-GB" sz="1300" b="1" i="0" u="none" strike="noStrike" baseline="0" dirty="0">
                          <a:solidFill>
                            <a:srgbClr val="000000"/>
                          </a:solidFill>
                          <a:effectLst/>
                          <a:latin typeface="Calibri"/>
                        </a:rPr>
                        <a:t> VISITOR RELATED SPEND</a:t>
                      </a:r>
                      <a:endParaRPr lang="en-GB" sz="1300" b="1" i="0" u="none" strike="noStrike" dirty="0">
                        <a:solidFill>
                          <a:srgbClr val="000000"/>
                        </a:solidFill>
                        <a:effectLst/>
                        <a:latin typeface="Calibri"/>
                      </a:endParaRPr>
                    </a:p>
                  </a:txBody>
                  <a:tcPr marL="72000" marR="9525" marT="9525" marB="0" anchor="ctr">
                    <a:solidFill>
                      <a:schemeClr val="accent6">
                        <a:lumMod val="20000"/>
                        <a:lumOff val="80000"/>
                      </a:schemeClr>
                    </a:solidFill>
                  </a:tcPr>
                </a:tc>
                <a:extLst>
                  <a:ext uri="{0D108BD9-81ED-4DB2-BD59-A6C34878D82A}">
                    <a16:rowId xmlns:a16="http://schemas.microsoft.com/office/drawing/2014/main" val="10008"/>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7,589</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Estimated</a:t>
                      </a:r>
                      <a:r>
                        <a:rPr lang="en-GB" sz="1300" b="1" i="0" u="none" strike="noStrike" baseline="0" dirty="0">
                          <a:solidFill>
                            <a:srgbClr val="000000"/>
                          </a:solidFill>
                          <a:effectLst/>
                          <a:latin typeface="Calibri"/>
                        </a:rPr>
                        <a:t> actual employment</a:t>
                      </a:r>
                      <a:endParaRPr lang="en-GB" sz="1300" b="1" i="0" u="none" strike="noStrike" dirty="0">
                        <a:solidFill>
                          <a:srgbClr val="000000"/>
                        </a:solidFill>
                        <a:effectLst/>
                        <a:latin typeface="Calibri"/>
                      </a:endParaRPr>
                    </a:p>
                  </a:txBody>
                  <a:tcPr marL="72000" marR="9525" marT="9525" marB="0" anchor="ctr">
                    <a:solidFill>
                      <a:schemeClr val="accent6">
                        <a:lumMod val="40000"/>
                        <a:lumOff val="60000"/>
                      </a:schemeClr>
                    </a:solidFill>
                  </a:tcPr>
                </a:tc>
                <a:extLst>
                  <a:ext uri="{0D108BD9-81ED-4DB2-BD59-A6C34878D82A}">
                    <a16:rowId xmlns:a16="http://schemas.microsoft.com/office/drawing/2014/main" val="10009"/>
                  </a:ext>
                </a:extLst>
              </a:tr>
              <a:tr h="390699">
                <a:tc>
                  <a:txBody>
                    <a:bodyPr/>
                    <a:lstStyle/>
                    <a:p>
                      <a:pPr algn="r" fontAlgn="b">
                        <a:buNone/>
                      </a:pPr>
                      <a:r>
                        <a:rPr lang="en-GB" sz="1300" b="1" i="0" u="none" strike="noStrike">
                          <a:solidFill>
                            <a:srgbClr val="000000"/>
                          </a:solidFill>
                          <a:effectLst/>
                          <a:latin typeface="Calibri" panose="020F0502020204030204" pitchFamily="34" charset="0"/>
                        </a:rPr>
                        <a:t>5,624</a:t>
                      </a:r>
                    </a:p>
                  </a:txBody>
                  <a:tcPr marL="7620" marR="72000" marT="7620" marB="0" anchor="ctr">
                    <a:solidFill>
                      <a:schemeClr val="accent6">
                        <a:lumMod val="20000"/>
                        <a:lumOff val="80000"/>
                      </a:schemeClr>
                    </a:solidFill>
                  </a:tcPr>
                </a:tc>
                <a:tc>
                  <a:txBody>
                    <a:bodyPr/>
                    <a:lstStyle/>
                    <a:p>
                      <a:pPr lvl="0" algn="l" fontAlgn="b"/>
                      <a:r>
                        <a:rPr lang="en-GB" sz="1300" b="1" i="0" u="none" strike="noStrike" dirty="0">
                          <a:solidFill>
                            <a:srgbClr val="000000"/>
                          </a:solidFill>
                          <a:effectLst/>
                          <a:latin typeface="Calibri"/>
                        </a:rPr>
                        <a:t>FTE</a:t>
                      </a:r>
                      <a:r>
                        <a:rPr lang="en-GB" sz="1300" b="1" i="0" u="none" strike="noStrike" baseline="0" dirty="0">
                          <a:solidFill>
                            <a:srgbClr val="000000"/>
                          </a:solidFill>
                          <a:effectLst/>
                          <a:latin typeface="Calibri"/>
                        </a:rPr>
                        <a:t> employment</a:t>
                      </a:r>
                      <a:endParaRPr lang="en-GB" sz="1300" b="1" i="0" u="none" strike="noStrike" dirty="0">
                        <a:solidFill>
                          <a:srgbClr val="000000"/>
                        </a:solidFill>
                        <a:effectLst/>
                        <a:latin typeface="Calibri"/>
                      </a:endParaRPr>
                    </a:p>
                  </a:txBody>
                  <a:tcPr marL="72000" marR="9525" marT="9525" marB="0" anchor="ctr">
                    <a:solidFill>
                      <a:schemeClr val="accent6">
                        <a:lumMod val="20000"/>
                        <a:lumOff val="80000"/>
                      </a:schemeClr>
                    </a:solidFill>
                  </a:tcPr>
                </a:tc>
                <a:extLst>
                  <a:ext uri="{0D108BD9-81ED-4DB2-BD59-A6C34878D82A}">
                    <a16:rowId xmlns:a16="http://schemas.microsoft.com/office/drawing/2014/main" val="10010"/>
                  </a:ext>
                </a:extLst>
              </a:tr>
              <a:tr h="390699">
                <a:tc>
                  <a:txBody>
                    <a:bodyPr/>
                    <a:lstStyle/>
                    <a:p>
                      <a:pPr algn="r" fontAlgn="b">
                        <a:buNone/>
                      </a:pPr>
                      <a:r>
                        <a:rPr lang="en-GB" sz="1300" b="1" i="0" u="none" strike="noStrike" dirty="0">
                          <a:solidFill>
                            <a:srgbClr val="000000"/>
                          </a:solidFill>
                          <a:effectLst/>
                          <a:latin typeface="Calibri" panose="020F0502020204030204" pitchFamily="34" charset="0"/>
                        </a:rPr>
                        <a:t>12%</a:t>
                      </a:r>
                    </a:p>
                  </a:txBody>
                  <a:tcPr marL="7620" marR="72000" marT="7620" marB="0" anchor="ctr">
                    <a:solidFill>
                      <a:schemeClr val="accent6">
                        <a:lumMod val="40000"/>
                        <a:lumOff val="60000"/>
                      </a:schemeClr>
                    </a:solidFill>
                  </a:tcPr>
                </a:tc>
                <a:tc>
                  <a:txBody>
                    <a:bodyPr/>
                    <a:lstStyle/>
                    <a:p>
                      <a:pPr lvl="0" algn="l" fontAlgn="b"/>
                      <a:r>
                        <a:rPr lang="en-GB" sz="1300" b="1" i="0" u="none" strike="noStrike" dirty="0">
                          <a:solidFill>
                            <a:srgbClr val="000000"/>
                          </a:solidFill>
                          <a:effectLst/>
                          <a:latin typeface="Calibri"/>
                        </a:rPr>
                        <a:t>Proportion of all employment</a:t>
                      </a:r>
                    </a:p>
                  </a:txBody>
                  <a:tcPr marL="72000" marR="9525" marT="9525" marB="0" anchor="ctr">
                    <a:solidFill>
                      <a:schemeClr val="accent6">
                        <a:lumMod val="40000"/>
                        <a:lumOff val="6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276860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Staying visits in the county context</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2012735937"/>
              </p:ext>
            </p:extLst>
          </p:nvPr>
        </p:nvGraphicFramePr>
        <p:xfrm>
          <a:off x="359125" y="3429000"/>
          <a:ext cx="8497188" cy="3024534"/>
        </p:xfrm>
        <a:graphic>
          <a:graphicData uri="http://schemas.openxmlformats.org/drawingml/2006/table">
            <a:tbl>
              <a:tblPr firstRow="1" bandRow="1">
                <a:tableStyleId>{00A15C55-8517-42AA-B614-E9B94910E393}</a:tableStyleId>
              </a:tblPr>
              <a:tblGrid>
                <a:gridCol w="1788882">
                  <a:extLst>
                    <a:ext uri="{9D8B030D-6E8A-4147-A177-3AD203B41FA5}">
                      <a16:colId xmlns:a16="http://schemas.microsoft.com/office/drawing/2014/main" val="20000"/>
                    </a:ext>
                  </a:extLst>
                </a:gridCol>
                <a:gridCol w="1118051">
                  <a:extLst>
                    <a:ext uri="{9D8B030D-6E8A-4147-A177-3AD203B41FA5}">
                      <a16:colId xmlns:a16="http://schemas.microsoft.com/office/drawing/2014/main" val="20001"/>
                    </a:ext>
                  </a:extLst>
                </a:gridCol>
                <a:gridCol w="1118051">
                  <a:extLst>
                    <a:ext uri="{9D8B030D-6E8A-4147-A177-3AD203B41FA5}">
                      <a16:colId xmlns:a16="http://schemas.microsoft.com/office/drawing/2014/main" val="20002"/>
                    </a:ext>
                  </a:extLst>
                </a:gridCol>
                <a:gridCol w="1118051">
                  <a:extLst>
                    <a:ext uri="{9D8B030D-6E8A-4147-A177-3AD203B41FA5}">
                      <a16:colId xmlns:a16="http://schemas.microsoft.com/office/drawing/2014/main" val="20003"/>
                    </a:ext>
                  </a:extLst>
                </a:gridCol>
                <a:gridCol w="1118051">
                  <a:extLst>
                    <a:ext uri="{9D8B030D-6E8A-4147-A177-3AD203B41FA5}">
                      <a16:colId xmlns:a16="http://schemas.microsoft.com/office/drawing/2014/main" val="20004"/>
                    </a:ext>
                  </a:extLst>
                </a:gridCol>
                <a:gridCol w="1118051">
                  <a:extLst>
                    <a:ext uri="{9D8B030D-6E8A-4147-A177-3AD203B41FA5}">
                      <a16:colId xmlns:a16="http://schemas.microsoft.com/office/drawing/2014/main" val="20005"/>
                    </a:ext>
                  </a:extLst>
                </a:gridCol>
                <a:gridCol w="1118051">
                  <a:extLst>
                    <a:ext uri="{9D8B030D-6E8A-4147-A177-3AD203B41FA5}">
                      <a16:colId xmlns:a16="http://schemas.microsoft.com/office/drawing/2014/main" val="20006"/>
                    </a:ext>
                  </a:extLst>
                </a:gridCol>
              </a:tblGrid>
              <a:tr h="433974">
                <a:tc>
                  <a:txBody>
                    <a:bodyPr/>
                    <a:lstStyle/>
                    <a:p>
                      <a:r>
                        <a:rPr lang="en-GB" sz="1100" dirty="0"/>
                        <a:t>Area</a:t>
                      </a:r>
                    </a:p>
                  </a:txBody>
                  <a:tcPr anchor="ctr">
                    <a:solidFill>
                      <a:schemeClr val="accent6">
                        <a:lumMod val="75000"/>
                      </a:schemeClr>
                    </a:solidFill>
                  </a:tcPr>
                </a:tc>
                <a:tc>
                  <a:txBody>
                    <a:bodyPr/>
                    <a:lstStyle/>
                    <a:p>
                      <a:pPr algn="ctr"/>
                      <a:r>
                        <a:rPr lang="en-GB" sz="1050" dirty="0"/>
                        <a:t>Domestic trips (000’s)</a:t>
                      </a:r>
                    </a:p>
                  </a:txBody>
                  <a:tcPr anchor="ctr">
                    <a:solidFill>
                      <a:schemeClr val="accent6">
                        <a:lumMod val="75000"/>
                      </a:schemeClr>
                    </a:solidFill>
                  </a:tcPr>
                </a:tc>
                <a:tc>
                  <a:txBody>
                    <a:bodyPr/>
                    <a:lstStyle/>
                    <a:p>
                      <a:pPr algn="ctr"/>
                      <a:r>
                        <a:rPr lang="en-GB" sz="1050" dirty="0"/>
                        <a:t>Overseas trips (000’s)</a:t>
                      </a:r>
                    </a:p>
                  </a:txBody>
                  <a:tcPr anchor="ctr">
                    <a:solidFill>
                      <a:schemeClr val="accent6">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050" dirty="0"/>
                        <a:t>Domestic nights</a:t>
                      </a:r>
                    </a:p>
                    <a:p>
                      <a:pPr marL="0" marR="0" indent="0" algn="ctr" defTabSz="914400" rtl="0" eaLnBrk="1" fontAlgn="auto" latinLnBrk="0" hangingPunct="1">
                        <a:lnSpc>
                          <a:spcPct val="100000"/>
                        </a:lnSpc>
                        <a:spcBef>
                          <a:spcPts val="0"/>
                        </a:spcBef>
                        <a:spcAft>
                          <a:spcPts val="0"/>
                        </a:spcAft>
                        <a:buClrTx/>
                        <a:buSzTx/>
                        <a:buFontTx/>
                        <a:buNone/>
                        <a:tabLst/>
                        <a:defRPr/>
                      </a:pPr>
                      <a:r>
                        <a:rPr lang="en-GB" sz="1050" dirty="0"/>
                        <a:t>(000’s) </a:t>
                      </a:r>
                    </a:p>
                  </a:txBody>
                  <a:tcPr anchor="ctr">
                    <a:solidFill>
                      <a:schemeClr val="accent6">
                        <a:lumMod val="75000"/>
                      </a:schemeClr>
                    </a:solidFill>
                  </a:tcPr>
                </a:tc>
                <a:tc>
                  <a:txBody>
                    <a:bodyPr/>
                    <a:lstStyle/>
                    <a:p>
                      <a:pPr algn="ctr"/>
                      <a:r>
                        <a:rPr lang="en-GB" sz="1050" dirty="0"/>
                        <a:t>Overseas nights</a:t>
                      </a:r>
                    </a:p>
                    <a:p>
                      <a:pPr algn="ctr"/>
                      <a:r>
                        <a:rPr lang="en-GB" sz="1050" dirty="0"/>
                        <a:t>(000’s)</a:t>
                      </a:r>
                    </a:p>
                  </a:txBody>
                  <a:tcPr anchor="ctr">
                    <a:solidFill>
                      <a:schemeClr val="accent6">
                        <a:lumMod val="75000"/>
                      </a:schemeClr>
                    </a:solidFill>
                  </a:tcPr>
                </a:tc>
                <a:tc>
                  <a:txBody>
                    <a:bodyPr/>
                    <a:lstStyle/>
                    <a:p>
                      <a:pPr algn="ctr"/>
                      <a:r>
                        <a:rPr lang="en-GB" sz="1050" dirty="0"/>
                        <a:t>Domestic spend</a:t>
                      </a:r>
                    </a:p>
                    <a:p>
                      <a:pPr algn="ctr"/>
                      <a:r>
                        <a:rPr lang="en-GB" sz="1050" dirty="0"/>
                        <a:t>(millions)</a:t>
                      </a:r>
                    </a:p>
                  </a:txBody>
                  <a:tcPr anchor="ctr">
                    <a:solidFill>
                      <a:schemeClr val="accent6">
                        <a:lumMod val="75000"/>
                      </a:schemeClr>
                    </a:solidFill>
                  </a:tcPr>
                </a:tc>
                <a:tc>
                  <a:txBody>
                    <a:bodyPr/>
                    <a:lstStyle/>
                    <a:p>
                      <a:pPr algn="ctr"/>
                      <a:r>
                        <a:rPr lang="en-GB" sz="1050" dirty="0"/>
                        <a:t>Overseas spend</a:t>
                      </a:r>
                    </a:p>
                    <a:p>
                      <a:pPr algn="ctr"/>
                      <a:r>
                        <a:rPr lang="en-GB" sz="1050" dirty="0"/>
                        <a:t>(millions)</a:t>
                      </a:r>
                    </a:p>
                  </a:txBody>
                  <a:tcPr anchor="ctr">
                    <a:solidFill>
                      <a:schemeClr val="accent6">
                        <a:lumMod val="75000"/>
                      </a:schemeClr>
                    </a:solidFill>
                  </a:tcPr>
                </a:tc>
                <a:extLst>
                  <a:ext uri="{0D108BD9-81ED-4DB2-BD59-A6C34878D82A}">
                    <a16:rowId xmlns:a16="http://schemas.microsoft.com/office/drawing/2014/main" val="10000"/>
                  </a:ext>
                </a:extLst>
              </a:tr>
              <a:tr h="287840">
                <a:tc>
                  <a:txBody>
                    <a:bodyPr/>
                    <a:lstStyle/>
                    <a:p>
                      <a:pPr algn="l" rtl="0" fontAlgn="ctr"/>
                      <a:r>
                        <a:rPr lang="en-GB" sz="1100" b="1" i="0" u="none" strike="noStrike" dirty="0">
                          <a:solidFill>
                            <a:schemeClr val="bg1"/>
                          </a:solidFill>
                          <a:effectLst/>
                          <a:latin typeface="Calibri"/>
                        </a:rPr>
                        <a:t>East 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561</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42</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2,648</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364</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£155</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87840">
                <a:tc>
                  <a:txBody>
                    <a:bodyPr/>
                    <a:lstStyle/>
                    <a:p>
                      <a:pPr algn="l" rtl="0" fontAlgn="ctr"/>
                      <a:r>
                        <a:rPr lang="en-US" sz="1100" b="1" i="0" u="none" strike="noStrike" dirty="0">
                          <a:solidFill>
                            <a:schemeClr val="bg1"/>
                          </a:solidFill>
                          <a:effectLst/>
                          <a:latin typeface="Calibri"/>
                        </a:rPr>
                        <a:t>Exeter</a:t>
                      </a:r>
                      <a:endParaRPr lang="en-GB" sz="1100" b="1" i="0" u="none" strike="noStrike" dirty="0">
                        <a:solidFill>
                          <a:schemeClr val="bg1"/>
                        </a:solidFill>
                        <a:effectLst/>
                        <a:latin typeface="Calibri"/>
                      </a:endParaRP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306</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46</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1,051</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618</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£68</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£43</a:t>
                      </a:r>
                    </a:p>
                  </a:txBody>
                  <a:tcPr marL="7620" marR="7620" marT="7620" marB="0" anchor="ctr">
                    <a:solidFill>
                      <a:schemeClr val="accent6">
                        <a:lumMod val="20000"/>
                        <a:lumOff val="80000"/>
                      </a:schemeClr>
                    </a:solidFill>
                  </a:tcPr>
                </a:tc>
                <a:extLst>
                  <a:ext uri="{0D108BD9-81ED-4DB2-BD59-A6C34878D82A}">
                    <a16:rowId xmlns:a16="http://schemas.microsoft.com/office/drawing/2014/main" val="2359882518"/>
                  </a:ext>
                </a:extLst>
              </a:tr>
              <a:tr h="287840">
                <a:tc>
                  <a:txBody>
                    <a:bodyPr/>
                    <a:lstStyle/>
                    <a:p>
                      <a:pPr algn="l" rtl="0" fontAlgn="ctr"/>
                      <a:r>
                        <a:rPr lang="en-GB" sz="1100" b="1" i="0" u="none" strike="noStrike" dirty="0">
                          <a:solidFill>
                            <a:schemeClr val="bg1"/>
                          </a:solidFill>
                          <a:effectLst/>
                          <a:latin typeface="Calibri"/>
                        </a:rPr>
                        <a:t>Mid-Devon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209</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20</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884</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154</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£52</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2"/>
                  </a:ext>
                </a:extLst>
              </a:tr>
              <a:tr h="287840">
                <a:tc>
                  <a:txBody>
                    <a:bodyPr/>
                    <a:lstStyle/>
                    <a:p>
                      <a:pPr algn="l" rtl="0" fontAlgn="ctr"/>
                      <a:r>
                        <a:rPr lang="en-GB" sz="1100" b="1" i="0" u="none" strike="noStrike" dirty="0">
                          <a:solidFill>
                            <a:schemeClr val="bg1"/>
                          </a:solidFill>
                          <a:effectLst/>
                          <a:latin typeface="Calibri"/>
                        </a:rPr>
                        <a:t>North</a:t>
                      </a:r>
                      <a:r>
                        <a:rPr lang="en-GB" sz="1100" b="1" i="0" u="none" strike="noStrike" baseline="0" dirty="0">
                          <a:solidFill>
                            <a:schemeClr val="bg1"/>
                          </a:solidFill>
                          <a:effectLst/>
                          <a:latin typeface="Calibri"/>
                        </a:rPr>
                        <a:t> Devon</a:t>
                      </a:r>
                      <a:endParaRPr lang="en-GB" sz="1100" b="1" i="0" u="none" strike="noStrike" dirty="0">
                        <a:solidFill>
                          <a:schemeClr val="bg1"/>
                        </a:solidFill>
                        <a:effectLst/>
                        <a:latin typeface="Calibri"/>
                      </a:endParaRP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691</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50</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3,380</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359</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£206</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£27</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3"/>
                  </a:ext>
                </a:extLst>
              </a:tr>
              <a:tr h="287840">
                <a:tc>
                  <a:txBody>
                    <a:bodyPr/>
                    <a:lstStyle/>
                    <a:p>
                      <a:pPr algn="l" rtl="0" fontAlgn="ctr"/>
                      <a:r>
                        <a:rPr lang="en-GB" sz="1100" b="1" i="0" u="none" strike="noStrike" dirty="0">
                          <a:solidFill>
                            <a:schemeClr val="bg1"/>
                          </a:solidFill>
                          <a:effectLst/>
                          <a:latin typeface="Calibri"/>
                        </a:rPr>
                        <a:t>Plymouth</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500</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67</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1,756</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728</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£103</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£48</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4"/>
                  </a:ext>
                </a:extLst>
              </a:tr>
              <a:tr h="287840">
                <a:tc>
                  <a:txBody>
                    <a:bodyPr/>
                    <a:lstStyle/>
                    <a:p>
                      <a:pPr algn="l" rtl="0" fontAlgn="ctr"/>
                      <a:r>
                        <a:rPr lang="en-GB" sz="1100" b="1" i="0" u="none" strike="noStrike" dirty="0">
                          <a:solidFill>
                            <a:schemeClr val="bg1"/>
                          </a:solidFill>
                          <a:effectLst/>
                          <a:latin typeface="Calibri"/>
                        </a:rPr>
                        <a:t>South Hams</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351</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31</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1,687</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276</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£102</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£19</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66172385"/>
                  </a:ext>
                </a:extLst>
              </a:tr>
              <a:tr h="287840">
                <a:tc>
                  <a:txBody>
                    <a:bodyPr/>
                    <a:lstStyle/>
                    <a:p>
                      <a:pPr algn="l" rtl="0" fontAlgn="ctr"/>
                      <a:r>
                        <a:rPr lang="en-GB" sz="1100" b="1" i="0" u="none" strike="noStrike" dirty="0">
                          <a:solidFill>
                            <a:schemeClr val="bg1"/>
                          </a:solidFill>
                          <a:effectLst/>
                          <a:latin typeface="Calibri"/>
                        </a:rPr>
                        <a:t>Torbay</a:t>
                      </a:r>
                    </a:p>
                  </a:txBody>
                  <a:tcPr marL="85725" marR="9525" marT="9525"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754</a:t>
                      </a:r>
                    </a:p>
                  </a:txBody>
                  <a:tcPr marL="7620" marR="7620" marT="7620"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79</a:t>
                      </a:r>
                    </a:p>
                  </a:txBody>
                  <a:tcPr marL="7620" marR="7620" marT="7620" marB="0" anchor="ctr">
                    <a:solidFill>
                      <a:schemeClr val="accent6">
                        <a:lumMod val="75000"/>
                      </a:schemeClr>
                    </a:solidFill>
                  </a:tcPr>
                </a:tc>
                <a:tc>
                  <a:txBody>
                    <a:bodyPr/>
                    <a:lstStyle/>
                    <a:p>
                      <a:pPr algn="ctr" rtl="0" fontAlgn="ctr">
                        <a:buNone/>
                      </a:pPr>
                      <a:r>
                        <a:rPr lang="en-GB" sz="1100" b="1" i="0" u="none" strike="noStrike">
                          <a:solidFill>
                            <a:schemeClr val="bg1"/>
                          </a:solidFill>
                          <a:effectLst/>
                          <a:latin typeface="Calibri" panose="020F0502020204030204" pitchFamily="34" charset="0"/>
                        </a:rPr>
                        <a:t>3,077</a:t>
                      </a:r>
                    </a:p>
                  </a:txBody>
                  <a:tcPr marL="7620" marR="7620" marT="7620"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547</a:t>
                      </a:r>
                    </a:p>
                  </a:txBody>
                  <a:tcPr marL="7620" marR="7620" marT="7620"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£231</a:t>
                      </a:r>
                    </a:p>
                  </a:txBody>
                  <a:tcPr marL="7620" marR="7620" marT="7620"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£47</a:t>
                      </a:r>
                    </a:p>
                  </a:txBody>
                  <a:tcPr marL="7620" marR="7620" marT="7620" marB="0" anchor="ctr">
                    <a:solidFill>
                      <a:schemeClr val="accent6">
                        <a:lumMod val="75000"/>
                      </a:schemeClr>
                    </a:solidFill>
                  </a:tcPr>
                </a:tc>
                <a:extLst>
                  <a:ext uri="{0D108BD9-81ED-4DB2-BD59-A6C34878D82A}">
                    <a16:rowId xmlns:a16="http://schemas.microsoft.com/office/drawing/2014/main" val="10006"/>
                  </a:ext>
                </a:extLst>
              </a:tr>
              <a:tr h="287840">
                <a:tc>
                  <a:txBody>
                    <a:bodyPr/>
                    <a:lstStyle/>
                    <a:p>
                      <a:pPr algn="l" rtl="0" fontAlgn="ctr"/>
                      <a:r>
                        <a:rPr lang="en-GB" sz="1100" b="1" i="0" u="none" strike="noStrike" dirty="0">
                          <a:solidFill>
                            <a:schemeClr val="bg1"/>
                          </a:solidFill>
                          <a:effectLst/>
                          <a:latin typeface="Calibri"/>
                        </a:rPr>
                        <a:t>Torridge</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183</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18</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dirty="0">
                          <a:solidFill>
                            <a:srgbClr val="000000"/>
                          </a:solidFill>
                          <a:effectLst/>
                          <a:latin typeface="Calibri" panose="020F0502020204030204" pitchFamily="34" charset="0"/>
                        </a:rPr>
                        <a:t>787</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dirty="0">
                          <a:solidFill>
                            <a:srgbClr val="000000"/>
                          </a:solidFill>
                          <a:effectLst/>
                          <a:latin typeface="Calibri" panose="020F0502020204030204" pitchFamily="34" charset="0"/>
                        </a:rPr>
                        <a:t>145</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£47</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£9</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7"/>
                  </a:ext>
                </a:extLst>
              </a:tr>
              <a:tr h="287840">
                <a:tc>
                  <a:txBody>
                    <a:bodyPr/>
                    <a:lstStyle/>
                    <a:p>
                      <a:pPr algn="l" rtl="0" fontAlgn="ctr"/>
                      <a:r>
                        <a:rPr lang="en-GB" sz="1100" b="1" i="0" u="none" strike="noStrike" dirty="0">
                          <a:solidFill>
                            <a:schemeClr val="bg1"/>
                          </a:solidFill>
                          <a:effectLst/>
                          <a:latin typeface="Calibri"/>
                        </a:rPr>
                        <a:t>West 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181</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20</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695</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151</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£46</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dirty="0">
                          <a:solidFill>
                            <a:srgbClr val="000000"/>
                          </a:solidFill>
                          <a:effectLst/>
                          <a:latin typeface="Calibri" panose="020F0502020204030204" pitchFamily="34" charset="0"/>
                        </a:rPr>
                        <a:t>£11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8"/>
                  </a:ext>
                </a:extLst>
              </a:tr>
            </a:tbl>
          </a:graphicData>
        </a:graphic>
      </p:graphicFrame>
      <p:graphicFrame>
        <p:nvGraphicFramePr>
          <p:cNvPr id="7" name="Chart 6"/>
          <p:cNvGraphicFramePr/>
          <p:nvPr>
            <p:extLst>
              <p:ext uri="{D42A27DB-BD31-4B8C-83A1-F6EECF244321}">
                <p14:modId xmlns:p14="http://schemas.microsoft.com/office/powerpoint/2010/main" val="3595583432"/>
              </p:ext>
            </p:extLst>
          </p:nvPr>
        </p:nvGraphicFramePr>
        <p:xfrm>
          <a:off x="27037" y="836712"/>
          <a:ext cx="3104804" cy="235191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180521259"/>
              </p:ext>
            </p:extLst>
          </p:nvPr>
        </p:nvGraphicFramePr>
        <p:xfrm>
          <a:off x="3023320" y="836712"/>
          <a:ext cx="3024336" cy="235191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p:nvPr>
            <p:extLst>
              <p:ext uri="{D42A27DB-BD31-4B8C-83A1-F6EECF244321}">
                <p14:modId xmlns:p14="http://schemas.microsoft.com/office/powerpoint/2010/main" val="3094214606"/>
              </p:ext>
            </p:extLst>
          </p:nvPr>
        </p:nvGraphicFramePr>
        <p:xfrm>
          <a:off x="5974953" y="836712"/>
          <a:ext cx="3169047" cy="235191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299110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Staying visits by accommodation type</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extLst>
              <p:ext uri="{D42A27DB-BD31-4B8C-83A1-F6EECF244321}">
                <p14:modId xmlns:p14="http://schemas.microsoft.com/office/powerpoint/2010/main" val="2753671454"/>
              </p:ext>
            </p:extLst>
          </p:nvPr>
        </p:nvGraphicFramePr>
        <p:xfrm>
          <a:off x="343742" y="980728"/>
          <a:ext cx="8456516" cy="2808312"/>
        </p:xfrm>
        <a:graphic>
          <a:graphicData uri="http://schemas.openxmlformats.org/drawingml/2006/table">
            <a:tbl>
              <a:tblPr firstRow="1" bandRow="1">
                <a:tableStyleId>{00A15C55-8517-42AA-B614-E9B94910E393}</a:tableStyleId>
              </a:tblPr>
              <a:tblGrid>
                <a:gridCol w="2114129">
                  <a:extLst>
                    <a:ext uri="{9D8B030D-6E8A-4147-A177-3AD203B41FA5}">
                      <a16:colId xmlns:a16="http://schemas.microsoft.com/office/drawing/2014/main" val="20000"/>
                    </a:ext>
                  </a:extLst>
                </a:gridCol>
                <a:gridCol w="2114129">
                  <a:extLst>
                    <a:ext uri="{9D8B030D-6E8A-4147-A177-3AD203B41FA5}">
                      <a16:colId xmlns:a16="http://schemas.microsoft.com/office/drawing/2014/main" val="20001"/>
                    </a:ext>
                  </a:extLst>
                </a:gridCol>
                <a:gridCol w="2114129">
                  <a:extLst>
                    <a:ext uri="{9D8B030D-6E8A-4147-A177-3AD203B41FA5}">
                      <a16:colId xmlns:a16="http://schemas.microsoft.com/office/drawing/2014/main" val="20002"/>
                    </a:ext>
                  </a:extLst>
                </a:gridCol>
                <a:gridCol w="2114129">
                  <a:extLst>
                    <a:ext uri="{9D8B030D-6E8A-4147-A177-3AD203B41FA5}">
                      <a16:colId xmlns:a16="http://schemas.microsoft.com/office/drawing/2014/main" val="20003"/>
                    </a:ext>
                  </a:extLst>
                </a:gridCol>
              </a:tblGrid>
              <a:tr h="276112">
                <a:tc>
                  <a:txBody>
                    <a:bodyPr/>
                    <a:lstStyle/>
                    <a:p>
                      <a:pPr algn="l"/>
                      <a:r>
                        <a:rPr lang="en-GB" sz="1100" dirty="0"/>
                        <a:t>Domestic tourists</a:t>
                      </a:r>
                    </a:p>
                  </a:txBody>
                  <a:tcPr anchor="ctr">
                    <a:solidFill>
                      <a:schemeClr val="accent6">
                        <a:lumMod val="75000"/>
                      </a:schemeClr>
                    </a:solidFill>
                  </a:tcPr>
                </a:tc>
                <a:tc>
                  <a:txBody>
                    <a:bodyPr/>
                    <a:lstStyle/>
                    <a:p>
                      <a:pPr algn="ctr"/>
                      <a:r>
                        <a:rPr lang="en-GB" sz="1100" dirty="0"/>
                        <a:t>Trips</a:t>
                      </a:r>
                    </a:p>
                  </a:txBody>
                  <a:tcPr anchor="ctr">
                    <a:solidFill>
                      <a:schemeClr val="accent6">
                        <a:lumMod val="75000"/>
                      </a:schemeClr>
                    </a:solidFill>
                  </a:tcPr>
                </a:tc>
                <a:tc>
                  <a:txBody>
                    <a:bodyPr/>
                    <a:lstStyle/>
                    <a:p>
                      <a:pPr algn="ctr"/>
                      <a:r>
                        <a:rPr lang="en-GB" sz="1100" dirty="0"/>
                        <a:t>Nights</a:t>
                      </a:r>
                    </a:p>
                  </a:txBody>
                  <a:tcPr anchor="ctr">
                    <a:solidFill>
                      <a:schemeClr val="accent6">
                        <a:lumMod val="75000"/>
                      </a:schemeClr>
                    </a:solidFill>
                  </a:tcPr>
                </a:tc>
                <a:tc>
                  <a:txBody>
                    <a:bodyPr/>
                    <a:lstStyle/>
                    <a:p>
                      <a:pPr algn="ctr"/>
                      <a:r>
                        <a:rPr lang="en-GB" sz="1100" dirty="0"/>
                        <a:t>Spend</a:t>
                      </a:r>
                    </a:p>
                  </a:txBody>
                  <a:tcPr anchor="ctr">
                    <a:solidFill>
                      <a:schemeClr val="accent6">
                        <a:lumMod val="75000"/>
                      </a:schemeClr>
                    </a:solidFill>
                  </a:tcPr>
                </a:tc>
                <a:extLst>
                  <a:ext uri="{0D108BD9-81ED-4DB2-BD59-A6C34878D82A}">
                    <a16:rowId xmlns:a16="http://schemas.microsoft.com/office/drawing/2014/main" val="10000"/>
                  </a:ext>
                </a:extLst>
              </a:tr>
              <a:tr h="230200">
                <a:tc>
                  <a:txBody>
                    <a:bodyPr/>
                    <a:lstStyle/>
                    <a:p>
                      <a:pPr lvl="0" algn="l" fontAlgn="b"/>
                      <a:r>
                        <a:rPr lang="en-GB" sz="1100" b="1" i="0" u="none" strike="noStrike" dirty="0">
                          <a:solidFill>
                            <a:schemeClr val="bg1"/>
                          </a:solidFill>
                          <a:effectLst/>
                          <a:latin typeface="Calibri"/>
                        </a:rPr>
                        <a:t>Serviced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369,000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1,195,000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£126,986,000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30200">
                <a:tc>
                  <a:txBody>
                    <a:bodyPr/>
                    <a:lstStyle/>
                    <a:p>
                      <a:pPr lvl="0" algn="l" fontAlgn="b"/>
                      <a:r>
                        <a:rPr lang="en-GB" sz="1100" b="1" i="0" u="none" strike="noStrike" dirty="0">
                          <a:solidFill>
                            <a:schemeClr val="bg1"/>
                          </a:solidFill>
                          <a:effectLst/>
                          <a:latin typeface="Calibri"/>
                        </a:rPr>
                        <a:t>Self 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71,000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450,000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£36,226,000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230200">
                <a:tc>
                  <a:txBody>
                    <a:bodyPr/>
                    <a:lstStyle/>
                    <a:p>
                      <a:pPr lvl="0" algn="l" fontAlgn="b"/>
                      <a:r>
                        <a:rPr lang="en-GB" sz="1100" b="1" i="0" u="none" strike="noStrike" dirty="0">
                          <a:solidFill>
                            <a:schemeClr val="bg1"/>
                          </a:solidFill>
                          <a:effectLst/>
                          <a:latin typeface="Calibri"/>
                        </a:rPr>
                        <a:t>Touring caravans /tents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163,000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£7,196,000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230200">
                <a:tc>
                  <a:txBody>
                    <a:bodyPr/>
                    <a:lstStyle/>
                    <a:p>
                      <a:pPr lvl="0" algn="l" fontAlgn="b"/>
                      <a:r>
                        <a:rPr lang="en-GB" sz="1100" b="1" i="0" u="none" strike="noStrike" dirty="0">
                          <a:solidFill>
                            <a:schemeClr val="bg1"/>
                          </a:solidFill>
                          <a:effectLst/>
                          <a:latin typeface="Calibri"/>
                        </a:rPr>
                        <a:t>Static vans/holiday centres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113,000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660,000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£38,011,000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230200">
                <a:tc>
                  <a:txBody>
                    <a:bodyPr/>
                    <a:lstStyle/>
                    <a:p>
                      <a:pPr lvl="0" algn="l" fontAlgn="b"/>
                      <a:r>
                        <a:rPr lang="en-GB" sz="1100" b="1" i="0" u="none" strike="noStrike" dirty="0">
                          <a:solidFill>
                            <a:schemeClr val="bg1"/>
                          </a:solidFill>
                          <a:effectLst/>
                          <a:latin typeface="Calibri"/>
                        </a:rPr>
                        <a:t>Group/campus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£141,000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230200">
                <a:tc>
                  <a:txBody>
                    <a:bodyPr/>
                    <a:lstStyle/>
                    <a:p>
                      <a:pPr lvl="0" algn="l" fontAlgn="b"/>
                      <a:r>
                        <a:rPr lang="en-GB" sz="1100" b="1" i="0" u="none" strike="noStrike" dirty="0">
                          <a:solidFill>
                            <a:schemeClr val="bg1"/>
                          </a:solidFill>
                          <a:effectLst/>
                          <a:latin typeface="Calibri"/>
                        </a:rPr>
                        <a:t>Paying guest in private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230200">
                <a:tc>
                  <a:txBody>
                    <a:bodyPr/>
                    <a:lstStyle/>
                    <a:p>
                      <a:pPr lvl="0" algn="l" fontAlgn="b"/>
                      <a:r>
                        <a:rPr lang="en-GB" sz="1100" b="1" i="0" u="none" strike="noStrike" dirty="0">
                          <a:solidFill>
                            <a:schemeClr val="bg1"/>
                          </a:solidFill>
                          <a:effectLst/>
                          <a:latin typeface="Calibri"/>
                        </a:rPr>
                        <a:t>Second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65,000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£2,115,000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r h="230200">
                <a:tc>
                  <a:txBody>
                    <a:bodyPr/>
                    <a:lstStyle/>
                    <a:p>
                      <a:pPr lvl="0" algn="l" fontAlgn="b"/>
                      <a:r>
                        <a:rPr lang="en-GB" sz="1100" b="1" i="0" u="none" strike="noStrike" dirty="0">
                          <a:solidFill>
                            <a:schemeClr val="bg1"/>
                          </a:solidFill>
                          <a:effectLst/>
                          <a:latin typeface="Calibri"/>
                        </a:rPr>
                        <a:t>Boat moorings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31,000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£1,764,000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8"/>
                  </a:ext>
                </a:extLst>
              </a:tr>
              <a:tr h="230200">
                <a:tc>
                  <a:txBody>
                    <a:bodyPr/>
                    <a:lstStyle/>
                    <a:p>
                      <a:pPr lvl="0" algn="l" fontAlgn="b"/>
                      <a:r>
                        <a:rPr lang="en-GB" sz="1100" b="1" i="0" u="none" strike="noStrike" dirty="0">
                          <a:solidFill>
                            <a:schemeClr val="bg1"/>
                          </a:solidFill>
                          <a:effectLst/>
                          <a:latin typeface="Calibri"/>
                        </a:rPr>
                        <a:t>Other</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£507,000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9"/>
                  </a:ext>
                </a:extLst>
              </a:tr>
              <a:tr h="230200">
                <a:tc>
                  <a:txBody>
                    <a:bodyPr/>
                    <a:lstStyle/>
                    <a:p>
                      <a:pPr lvl="0" algn="l" fontAlgn="b"/>
                      <a:r>
                        <a:rPr lang="en-GB" sz="1100" b="1" i="0" u="none" strike="noStrike" dirty="0">
                          <a:solidFill>
                            <a:schemeClr val="bg1"/>
                          </a:solidFill>
                          <a:effectLst/>
                          <a:latin typeface="Calibri"/>
                        </a:rPr>
                        <a:t>Staying with friends and relatives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500,000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£17,871,000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10"/>
                  </a:ext>
                </a:extLst>
              </a:tr>
              <a:tr h="230200">
                <a:tc>
                  <a:txBody>
                    <a:bodyPr/>
                    <a:lstStyle/>
                    <a:p>
                      <a:pPr lvl="0" algn="l" fontAlgn="b"/>
                      <a:r>
                        <a:rPr lang="en-GB" sz="1100" b="1" i="0" u="none" strike="noStrike" dirty="0">
                          <a:solidFill>
                            <a:schemeClr val="bg1"/>
                          </a:solidFill>
                          <a:effectLst/>
                          <a:latin typeface="Calibri"/>
                        </a:rPr>
                        <a:t>Total</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754,000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3,077,000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£230,816,000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1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022951281"/>
              </p:ext>
            </p:extLst>
          </p:nvPr>
        </p:nvGraphicFramePr>
        <p:xfrm>
          <a:off x="336414" y="4005064"/>
          <a:ext cx="8456516" cy="2635080"/>
        </p:xfrm>
        <a:graphic>
          <a:graphicData uri="http://schemas.openxmlformats.org/drawingml/2006/table">
            <a:tbl>
              <a:tblPr firstRow="1" bandRow="1">
                <a:tableStyleId>{00A15C55-8517-42AA-B614-E9B94910E393}</a:tableStyleId>
              </a:tblPr>
              <a:tblGrid>
                <a:gridCol w="2114129">
                  <a:extLst>
                    <a:ext uri="{9D8B030D-6E8A-4147-A177-3AD203B41FA5}">
                      <a16:colId xmlns:a16="http://schemas.microsoft.com/office/drawing/2014/main" val="20000"/>
                    </a:ext>
                  </a:extLst>
                </a:gridCol>
                <a:gridCol w="2114129">
                  <a:extLst>
                    <a:ext uri="{9D8B030D-6E8A-4147-A177-3AD203B41FA5}">
                      <a16:colId xmlns:a16="http://schemas.microsoft.com/office/drawing/2014/main" val="20001"/>
                    </a:ext>
                  </a:extLst>
                </a:gridCol>
                <a:gridCol w="2114129">
                  <a:extLst>
                    <a:ext uri="{9D8B030D-6E8A-4147-A177-3AD203B41FA5}">
                      <a16:colId xmlns:a16="http://schemas.microsoft.com/office/drawing/2014/main" val="20002"/>
                    </a:ext>
                  </a:extLst>
                </a:gridCol>
                <a:gridCol w="2114129">
                  <a:extLst>
                    <a:ext uri="{9D8B030D-6E8A-4147-A177-3AD203B41FA5}">
                      <a16:colId xmlns:a16="http://schemas.microsoft.com/office/drawing/2014/main" val="20003"/>
                    </a:ext>
                  </a:extLst>
                </a:gridCol>
              </a:tblGrid>
              <a:tr h="216000">
                <a:tc>
                  <a:txBody>
                    <a:bodyPr/>
                    <a:lstStyle/>
                    <a:p>
                      <a:pPr algn="l"/>
                      <a:r>
                        <a:rPr lang="en-GB" sz="1100" dirty="0"/>
                        <a:t>Overseas tourists</a:t>
                      </a:r>
                    </a:p>
                  </a:txBody>
                  <a:tcPr anchor="ctr">
                    <a:solidFill>
                      <a:schemeClr val="accent6">
                        <a:lumMod val="75000"/>
                      </a:schemeClr>
                    </a:solidFill>
                  </a:tcPr>
                </a:tc>
                <a:tc>
                  <a:txBody>
                    <a:bodyPr/>
                    <a:lstStyle/>
                    <a:p>
                      <a:pPr algn="ctr"/>
                      <a:r>
                        <a:rPr lang="en-GB" sz="1100" dirty="0"/>
                        <a:t>Trips</a:t>
                      </a:r>
                    </a:p>
                  </a:txBody>
                  <a:tcPr anchor="ctr">
                    <a:solidFill>
                      <a:schemeClr val="accent6">
                        <a:lumMod val="75000"/>
                      </a:schemeClr>
                    </a:solidFill>
                  </a:tcPr>
                </a:tc>
                <a:tc>
                  <a:txBody>
                    <a:bodyPr/>
                    <a:lstStyle/>
                    <a:p>
                      <a:pPr algn="ctr"/>
                      <a:r>
                        <a:rPr lang="en-GB" sz="1100" dirty="0"/>
                        <a:t>Nights</a:t>
                      </a:r>
                    </a:p>
                  </a:txBody>
                  <a:tcPr anchor="ctr">
                    <a:solidFill>
                      <a:schemeClr val="accent6">
                        <a:lumMod val="75000"/>
                      </a:schemeClr>
                    </a:solidFill>
                  </a:tcPr>
                </a:tc>
                <a:tc>
                  <a:txBody>
                    <a:bodyPr/>
                    <a:lstStyle/>
                    <a:p>
                      <a:pPr algn="ctr"/>
                      <a:r>
                        <a:rPr lang="en-GB" sz="1100" dirty="0"/>
                        <a:t>Spend</a:t>
                      </a:r>
                    </a:p>
                  </a:txBody>
                  <a:tcPr anchor="ctr">
                    <a:solidFill>
                      <a:schemeClr val="accent6">
                        <a:lumMod val="75000"/>
                      </a:schemeClr>
                    </a:solidFill>
                  </a:tcPr>
                </a:tc>
                <a:extLst>
                  <a:ext uri="{0D108BD9-81ED-4DB2-BD59-A6C34878D82A}">
                    <a16:rowId xmlns:a16="http://schemas.microsoft.com/office/drawing/2014/main" val="10000"/>
                  </a:ext>
                </a:extLst>
              </a:tr>
              <a:tr h="216000">
                <a:tc>
                  <a:txBody>
                    <a:bodyPr/>
                    <a:lstStyle/>
                    <a:p>
                      <a:pPr lvl="0" algn="l" fontAlgn="b"/>
                      <a:r>
                        <a:rPr lang="en-GB" sz="1100" b="1" i="0" u="none" strike="noStrike" dirty="0">
                          <a:solidFill>
                            <a:schemeClr val="bg1"/>
                          </a:solidFill>
                          <a:effectLst/>
                          <a:latin typeface="Calibri"/>
                        </a:rPr>
                        <a:t>Serviced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47,900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201,900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£27,148,000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16000">
                <a:tc>
                  <a:txBody>
                    <a:bodyPr/>
                    <a:lstStyle/>
                    <a:p>
                      <a:pPr lvl="0" algn="l" fontAlgn="b"/>
                      <a:r>
                        <a:rPr lang="en-GB" sz="1100" b="1" i="0" u="none" strike="noStrike" dirty="0">
                          <a:solidFill>
                            <a:schemeClr val="bg1"/>
                          </a:solidFill>
                          <a:effectLst/>
                          <a:latin typeface="Calibri"/>
                        </a:rPr>
                        <a:t>Self 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4,500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50,900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£4,165,000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216000">
                <a:tc>
                  <a:txBody>
                    <a:bodyPr/>
                    <a:lstStyle/>
                    <a:p>
                      <a:pPr lvl="0" algn="l" fontAlgn="b"/>
                      <a:r>
                        <a:rPr lang="en-GB" sz="1100" b="1" i="0" u="none" strike="noStrike" dirty="0">
                          <a:solidFill>
                            <a:schemeClr val="bg1"/>
                          </a:solidFill>
                          <a:effectLst/>
                          <a:latin typeface="Calibri"/>
                        </a:rPr>
                        <a:t>Touring caravans /tents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1,500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8,400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£513,000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216000">
                <a:tc>
                  <a:txBody>
                    <a:bodyPr/>
                    <a:lstStyle/>
                    <a:p>
                      <a:pPr lvl="0" algn="l" fontAlgn="b"/>
                      <a:r>
                        <a:rPr lang="en-GB" sz="1100" b="1" i="0" u="none" strike="noStrike" dirty="0">
                          <a:solidFill>
                            <a:schemeClr val="bg1"/>
                          </a:solidFill>
                          <a:effectLst/>
                          <a:latin typeface="Calibri"/>
                        </a:rPr>
                        <a:t>Static vans/holiday centres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900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6,500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£504,000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216000">
                <a:tc>
                  <a:txBody>
                    <a:bodyPr/>
                    <a:lstStyle/>
                    <a:p>
                      <a:pPr lvl="0" algn="l" fontAlgn="b"/>
                      <a:r>
                        <a:rPr lang="en-GB" sz="1100" b="1" i="0" u="none" strike="noStrike" dirty="0">
                          <a:solidFill>
                            <a:schemeClr val="bg1"/>
                          </a:solidFill>
                          <a:effectLst/>
                          <a:latin typeface="Calibri"/>
                        </a:rPr>
                        <a:t>Group/campus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6,100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£447,000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216000">
                <a:tc>
                  <a:txBody>
                    <a:bodyPr/>
                    <a:lstStyle/>
                    <a:p>
                      <a:pPr lvl="0" algn="l" fontAlgn="b"/>
                      <a:r>
                        <a:rPr lang="en-GB" sz="1100" b="1" i="0" u="none" strike="noStrike" dirty="0">
                          <a:solidFill>
                            <a:schemeClr val="bg1"/>
                          </a:solidFill>
                          <a:effectLst/>
                          <a:latin typeface="Calibri"/>
                        </a:rPr>
                        <a:t>Paying guest in private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2,900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82,100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£5,151,000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216000">
                <a:tc>
                  <a:txBody>
                    <a:bodyPr/>
                    <a:lstStyle/>
                    <a:p>
                      <a:pPr lvl="0" algn="l" fontAlgn="b"/>
                      <a:r>
                        <a:rPr lang="en-GB" sz="1100" b="1" i="0" u="none" strike="noStrike" dirty="0">
                          <a:solidFill>
                            <a:schemeClr val="bg1"/>
                          </a:solidFill>
                          <a:effectLst/>
                          <a:latin typeface="Calibri"/>
                        </a:rPr>
                        <a:t>Second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9,400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£516,000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r h="216000">
                <a:tc>
                  <a:txBody>
                    <a:bodyPr/>
                    <a:lstStyle/>
                    <a:p>
                      <a:pPr lvl="0" algn="l" fontAlgn="b"/>
                      <a:r>
                        <a:rPr lang="en-GB" sz="1100" b="1" i="0" u="none" strike="noStrike" dirty="0">
                          <a:solidFill>
                            <a:schemeClr val="bg1"/>
                          </a:solidFill>
                          <a:effectLst/>
                          <a:latin typeface="Calibri"/>
                        </a:rPr>
                        <a:t>Boat moorings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8"/>
                  </a:ext>
                </a:extLst>
              </a:tr>
              <a:tr h="216000">
                <a:tc>
                  <a:txBody>
                    <a:bodyPr/>
                    <a:lstStyle/>
                    <a:p>
                      <a:pPr lvl="0" algn="l" fontAlgn="b"/>
                      <a:r>
                        <a:rPr lang="en-GB" sz="1100" b="1" i="0" u="none" strike="noStrike" dirty="0">
                          <a:solidFill>
                            <a:schemeClr val="bg1"/>
                          </a:solidFill>
                          <a:effectLst/>
                          <a:latin typeface="Calibri"/>
                        </a:rPr>
                        <a:t>Other</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1,600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4,500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£138,000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9"/>
                  </a:ext>
                </a:extLst>
              </a:tr>
              <a:tr h="216000">
                <a:tc>
                  <a:txBody>
                    <a:bodyPr/>
                    <a:lstStyle/>
                    <a:p>
                      <a:pPr lvl="0" algn="l" fontAlgn="b"/>
                      <a:r>
                        <a:rPr lang="en-GB" sz="1100" b="1" i="0" u="none" strike="noStrike" dirty="0">
                          <a:solidFill>
                            <a:schemeClr val="bg1"/>
                          </a:solidFill>
                          <a:effectLst/>
                          <a:latin typeface="Calibri"/>
                        </a:rPr>
                        <a:t>Staying with friends and relatives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18,800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177,500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£8,396,000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10"/>
                  </a:ext>
                </a:extLst>
              </a:tr>
              <a:tr h="216000">
                <a:tc>
                  <a:txBody>
                    <a:bodyPr/>
                    <a:lstStyle/>
                    <a:p>
                      <a:pPr lvl="0" algn="l" fontAlgn="b"/>
                      <a:r>
                        <a:rPr lang="en-GB" sz="1100" b="1" i="0" u="none" strike="noStrike" dirty="0">
                          <a:solidFill>
                            <a:schemeClr val="bg1"/>
                          </a:solidFill>
                          <a:effectLst/>
                          <a:latin typeface="Calibri"/>
                        </a:rPr>
                        <a:t>Total</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547,200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£46,977,000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3745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Day visits in the county context  </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2631249901"/>
              </p:ext>
            </p:extLst>
          </p:nvPr>
        </p:nvGraphicFramePr>
        <p:xfrm>
          <a:off x="1979712" y="3578718"/>
          <a:ext cx="4680521" cy="2887725"/>
        </p:xfrm>
        <a:graphic>
          <a:graphicData uri="http://schemas.openxmlformats.org/drawingml/2006/table">
            <a:tbl>
              <a:tblPr firstRow="1" bandRow="1">
                <a:tableStyleId>{00A15C55-8517-42AA-B614-E9B94910E393}</a:tableStyleId>
              </a:tblPr>
              <a:tblGrid>
                <a:gridCol w="2080231">
                  <a:extLst>
                    <a:ext uri="{9D8B030D-6E8A-4147-A177-3AD203B41FA5}">
                      <a16:colId xmlns:a16="http://schemas.microsoft.com/office/drawing/2014/main" val="20000"/>
                    </a:ext>
                  </a:extLst>
                </a:gridCol>
                <a:gridCol w="1300145">
                  <a:extLst>
                    <a:ext uri="{9D8B030D-6E8A-4147-A177-3AD203B41FA5}">
                      <a16:colId xmlns:a16="http://schemas.microsoft.com/office/drawing/2014/main" val="20001"/>
                    </a:ext>
                  </a:extLst>
                </a:gridCol>
                <a:gridCol w="1300145">
                  <a:extLst>
                    <a:ext uri="{9D8B030D-6E8A-4147-A177-3AD203B41FA5}">
                      <a16:colId xmlns:a16="http://schemas.microsoft.com/office/drawing/2014/main" val="20002"/>
                    </a:ext>
                  </a:extLst>
                </a:gridCol>
              </a:tblGrid>
              <a:tr h="414345">
                <a:tc>
                  <a:txBody>
                    <a:bodyPr/>
                    <a:lstStyle/>
                    <a:p>
                      <a:r>
                        <a:rPr lang="en-GB" sz="1100" dirty="0"/>
                        <a:t>Area</a:t>
                      </a:r>
                    </a:p>
                  </a:txBody>
                  <a:tcPr anchor="ctr">
                    <a:solidFill>
                      <a:schemeClr val="accent6">
                        <a:lumMod val="75000"/>
                      </a:schemeClr>
                    </a:solidFill>
                  </a:tcPr>
                </a:tc>
                <a:tc>
                  <a:txBody>
                    <a:bodyPr/>
                    <a:lstStyle/>
                    <a:p>
                      <a:pPr algn="ctr"/>
                      <a:r>
                        <a:rPr lang="en-GB" sz="1050" dirty="0"/>
                        <a:t>Day visits</a:t>
                      </a:r>
                    </a:p>
                    <a:p>
                      <a:pPr algn="ctr"/>
                      <a:r>
                        <a:rPr lang="en-GB" sz="1050" dirty="0"/>
                        <a:t>(</a:t>
                      </a:r>
                      <a:r>
                        <a:rPr lang="en-GB" sz="1050" dirty="0" err="1"/>
                        <a:t>mn</a:t>
                      </a:r>
                      <a:r>
                        <a:rPr lang="en-GB" sz="1050" dirty="0"/>
                        <a:t>)</a:t>
                      </a:r>
                    </a:p>
                  </a:txBody>
                  <a:tcPr anchor="ctr">
                    <a:solidFill>
                      <a:schemeClr val="accent6">
                        <a:lumMod val="75000"/>
                      </a:schemeClr>
                    </a:solidFill>
                  </a:tcPr>
                </a:tc>
                <a:tc>
                  <a:txBody>
                    <a:bodyPr/>
                    <a:lstStyle/>
                    <a:p>
                      <a:pPr algn="ctr"/>
                      <a:r>
                        <a:rPr lang="en-GB" sz="1050" dirty="0"/>
                        <a:t>Day visit spend</a:t>
                      </a:r>
                    </a:p>
                    <a:p>
                      <a:pPr algn="ctr"/>
                      <a:r>
                        <a:rPr lang="en-GB" sz="1050" dirty="0"/>
                        <a:t>(£</a:t>
                      </a:r>
                      <a:r>
                        <a:rPr lang="en-GB" sz="1050" dirty="0" err="1"/>
                        <a:t>mn</a:t>
                      </a:r>
                      <a:r>
                        <a:rPr lang="en-GB" sz="1050" dirty="0"/>
                        <a:t>)</a:t>
                      </a:r>
                    </a:p>
                  </a:txBody>
                  <a:tcPr anchor="ctr">
                    <a:solidFill>
                      <a:schemeClr val="accent6">
                        <a:lumMod val="75000"/>
                      </a:schemeClr>
                    </a:solidFill>
                  </a:tcPr>
                </a:tc>
                <a:extLst>
                  <a:ext uri="{0D108BD9-81ED-4DB2-BD59-A6C34878D82A}">
                    <a16:rowId xmlns:a16="http://schemas.microsoft.com/office/drawing/2014/main" val="10000"/>
                  </a:ext>
                </a:extLst>
              </a:tr>
              <a:tr h="274820">
                <a:tc>
                  <a:txBody>
                    <a:bodyPr/>
                    <a:lstStyle/>
                    <a:p>
                      <a:pPr algn="l" rtl="0" fontAlgn="ctr"/>
                      <a:r>
                        <a:rPr lang="en-GB" sz="1100" b="1" i="0" u="none" strike="noStrike" dirty="0">
                          <a:solidFill>
                            <a:schemeClr val="bg1"/>
                          </a:solidFill>
                          <a:effectLst/>
                          <a:latin typeface="Calibri"/>
                        </a:rPr>
                        <a:t>East 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3.1</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£144.4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74820">
                <a:tc>
                  <a:txBody>
                    <a:bodyPr/>
                    <a:lstStyle/>
                    <a:p>
                      <a:pPr algn="l" rtl="0" fontAlgn="ctr"/>
                      <a:r>
                        <a:rPr lang="en-US" sz="1100" b="1" i="0" u="none" strike="noStrike" dirty="0">
                          <a:solidFill>
                            <a:schemeClr val="bg1"/>
                          </a:solidFill>
                          <a:effectLst/>
                          <a:latin typeface="Calibri"/>
                        </a:rPr>
                        <a:t>Exeter</a:t>
                      </a:r>
                      <a:endParaRPr lang="en-GB" sz="1100" b="1" i="0" u="none" strike="noStrike" dirty="0">
                        <a:solidFill>
                          <a:schemeClr val="bg1"/>
                        </a:solidFill>
                        <a:effectLst/>
                        <a:latin typeface="Calibri"/>
                      </a:endParaRP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1.5</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£82.6</a:t>
                      </a:r>
                    </a:p>
                  </a:txBody>
                  <a:tcPr marL="7620" marR="7620" marT="7620" marB="0" anchor="ctr">
                    <a:solidFill>
                      <a:schemeClr val="accent6">
                        <a:lumMod val="20000"/>
                        <a:lumOff val="80000"/>
                      </a:schemeClr>
                    </a:solidFill>
                  </a:tcPr>
                </a:tc>
                <a:extLst>
                  <a:ext uri="{0D108BD9-81ED-4DB2-BD59-A6C34878D82A}">
                    <a16:rowId xmlns:a16="http://schemas.microsoft.com/office/drawing/2014/main" val="523901418"/>
                  </a:ext>
                </a:extLst>
              </a:tr>
              <a:tr h="274820">
                <a:tc>
                  <a:txBody>
                    <a:bodyPr/>
                    <a:lstStyle/>
                    <a:p>
                      <a:pPr algn="l" rtl="0" fontAlgn="ctr"/>
                      <a:r>
                        <a:rPr lang="en-GB" sz="1100" b="1" i="0" u="none" strike="noStrike" dirty="0">
                          <a:solidFill>
                            <a:schemeClr val="bg1"/>
                          </a:solidFill>
                          <a:effectLst/>
                          <a:latin typeface="Calibri"/>
                        </a:rPr>
                        <a:t>Mid-Devon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1.3</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£57.4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2"/>
                  </a:ext>
                </a:extLst>
              </a:tr>
              <a:tr h="274820">
                <a:tc>
                  <a:txBody>
                    <a:bodyPr/>
                    <a:lstStyle/>
                    <a:p>
                      <a:pPr algn="l" rtl="0" fontAlgn="ctr"/>
                      <a:r>
                        <a:rPr lang="en-GB" sz="1100" b="1" i="0" u="none" strike="noStrike" dirty="0">
                          <a:solidFill>
                            <a:schemeClr val="bg1"/>
                          </a:solidFill>
                          <a:effectLst/>
                          <a:latin typeface="Calibri"/>
                        </a:rPr>
                        <a:t>North</a:t>
                      </a:r>
                      <a:r>
                        <a:rPr lang="en-GB" sz="1100" b="1" i="0" u="none" strike="noStrike" baseline="0" dirty="0">
                          <a:solidFill>
                            <a:schemeClr val="bg1"/>
                          </a:solidFill>
                          <a:effectLst/>
                          <a:latin typeface="Calibri"/>
                        </a:rPr>
                        <a:t> Devon</a:t>
                      </a:r>
                      <a:endParaRPr lang="en-GB" sz="1100" b="1" i="0" u="none" strike="noStrike" dirty="0">
                        <a:solidFill>
                          <a:schemeClr val="bg1"/>
                        </a:solidFill>
                        <a:effectLst/>
                        <a:latin typeface="Calibri"/>
                      </a:endParaRP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2.3</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£107.7</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3"/>
                  </a:ext>
                </a:extLst>
              </a:tr>
              <a:tr h="274820">
                <a:tc>
                  <a:txBody>
                    <a:bodyPr/>
                    <a:lstStyle/>
                    <a:p>
                      <a:pPr algn="l" rtl="0" fontAlgn="ctr"/>
                      <a:r>
                        <a:rPr lang="en-GB" sz="1100" b="1" i="0" u="none" strike="noStrike" dirty="0">
                          <a:solidFill>
                            <a:schemeClr val="bg1"/>
                          </a:solidFill>
                          <a:effectLst/>
                          <a:latin typeface="Calibri"/>
                        </a:rPr>
                        <a:t>Plymouth</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3.6</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£194.8</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4"/>
                  </a:ext>
                </a:extLst>
              </a:tr>
              <a:tr h="274820">
                <a:tc>
                  <a:txBody>
                    <a:bodyPr/>
                    <a:lstStyle/>
                    <a:p>
                      <a:pPr algn="l" rtl="0" fontAlgn="ctr"/>
                      <a:r>
                        <a:rPr lang="en-GB" sz="1100" b="1" i="0" u="none" strike="noStrike" dirty="0">
                          <a:solidFill>
                            <a:schemeClr val="bg1"/>
                          </a:solidFill>
                          <a:effectLst/>
                          <a:latin typeface="Calibri"/>
                        </a:rPr>
                        <a:t>South Hams</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2.9</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£130.6</a:t>
                      </a:r>
                    </a:p>
                  </a:txBody>
                  <a:tcPr marL="7620" marR="7620" marT="7620" marB="0" anchor="ctr">
                    <a:solidFill>
                      <a:schemeClr val="accent6">
                        <a:lumMod val="20000"/>
                        <a:lumOff val="80000"/>
                      </a:schemeClr>
                    </a:solidFill>
                  </a:tcPr>
                </a:tc>
                <a:extLst>
                  <a:ext uri="{0D108BD9-81ED-4DB2-BD59-A6C34878D82A}">
                    <a16:rowId xmlns:a16="http://schemas.microsoft.com/office/drawing/2014/main" val="65546360"/>
                  </a:ext>
                </a:extLst>
              </a:tr>
              <a:tr h="274820">
                <a:tc>
                  <a:txBody>
                    <a:bodyPr/>
                    <a:lstStyle/>
                    <a:p>
                      <a:pPr algn="l" rtl="0" fontAlgn="ctr"/>
                      <a:r>
                        <a:rPr lang="en-GB" sz="1100" b="1" i="0" u="none" strike="noStrike" dirty="0">
                          <a:solidFill>
                            <a:schemeClr val="bg1"/>
                          </a:solidFill>
                          <a:effectLst/>
                          <a:latin typeface="Calibri"/>
                        </a:rPr>
                        <a:t>Torbay</a:t>
                      </a:r>
                    </a:p>
                  </a:txBody>
                  <a:tcPr marL="85725" marR="9525" marT="9525"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2.7</a:t>
                      </a:r>
                    </a:p>
                  </a:txBody>
                  <a:tcPr marL="7620" marR="7620" marT="7620" marB="0" anchor="ctr">
                    <a:solidFill>
                      <a:schemeClr val="accent6">
                        <a:lumMod val="75000"/>
                      </a:schemeClr>
                    </a:solidFill>
                  </a:tcPr>
                </a:tc>
                <a:tc>
                  <a:txBody>
                    <a:bodyPr/>
                    <a:lstStyle/>
                    <a:p>
                      <a:pPr algn="ctr" rtl="0" fontAlgn="ctr">
                        <a:buNone/>
                      </a:pPr>
                      <a:r>
                        <a:rPr lang="en-GB" sz="1100" b="1" i="0" u="none" strike="noStrike" dirty="0">
                          <a:solidFill>
                            <a:schemeClr val="bg1"/>
                          </a:solidFill>
                          <a:effectLst/>
                          <a:latin typeface="Calibri" panose="020F0502020204030204" pitchFamily="34" charset="0"/>
                        </a:rPr>
                        <a:t>£137.9</a:t>
                      </a:r>
                    </a:p>
                  </a:txBody>
                  <a:tcPr marL="7620" marR="7620" marT="7620" marB="0" anchor="ctr">
                    <a:solidFill>
                      <a:schemeClr val="accent6">
                        <a:lumMod val="75000"/>
                      </a:schemeClr>
                    </a:solidFill>
                  </a:tcPr>
                </a:tc>
                <a:extLst>
                  <a:ext uri="{0D108BD9-81ED-4DB2-BD59-A6C34878D82A}">
                    <a16:rowId xmlns:a16="http://schemas.microsoft.com/office/drawing/2014/main" val="10006"/>
                  </a:ext>
                </a:extLst>
              </a:tr>
              <a:tr h="274820">
                <a:tc>
                  <a:txBody>
                    <a:bodyPr/>
                    <a:lstStyle/>
                    <a:p>
                      <a:pPr algn="l" rtl="0" fontAlgn="ctr"/>
                      <a:r>
                        <a:rPr lang="en-GB" sz="1100" b="1" i="0" u="none" strike="noStrike" dirty="0">
                          <a:solidFill>
                            <a:schemeClr val="bg1"/>
                          </a:solidFill>
                          <a:effectLst/>
                          <a:latin typeface="Calibri"/>
                        </a:rPr>
                        <a:t>Torridge</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1.4</a:t>
                      </a:r>
                    </a:p>
                  </a:txBody>
                  <a:tcPr marL="7620" marR="7620" marT="7620" marB="0" anchor="ctr">
                    <a:solidFill>
                      <a:schemeClr val="accent6">
                        <a:lumMod val="20000"/>
                        <a:lumOff val="80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£62.3</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7"/>
                  </a:ext>
                </a:extLst>
              </a:tr>
              <a:tr h="274820">
                <a:tc>
                  <a:txBody>
                    <a:bodyPr/>
                    <a:lstStyle/>
                    <a:p>
                      <a:pPr algn="l" rtl="0" fontAlgn="ctr"/>
                      <a:r>
                        <a:rPr lang="en-GB" sz="1100" b="1" i="0" u="none" strike="noStrike" dirty="0">
                          <a:solidFill>
                            <a:schemeClr val="bg1"/>
                          </a:solidFill>
                          <a:effectLst/>
                          <a:latin typeface="Calibri"/>
                        </a:rPr>
                        <a:t>West Devon</a:t>
                      </a:r>
                    </a:p>
                  </a:txBody>
                  <a:tcPr marL="85725" marR="9525" marT="9525" marB="0" anchor="ctr">
                    <a:solidFill>
                      <a:schemeClr val="accent6">
                        <a:lumMod val="75000"/>
                      </a:schemeClr>
                    </a:solidFill>
                  </a:tcPr>
                </a:tc>
                <a:tc>
                  <a:txBody>
                    <a:bodyPr/>
                    <a:lstStyle/>
                    <a:p>
                      <a:pPr algn="ctr" rtl="0" fontAlgn="ctr">
                        <a:buNone/>
                      </a:pPr>
                      <a:r>
                        <a:rPr lang="en-GB" sz="1100" b="0" i="0" u="none" strike="noStrike">
                          <a:solidFill>
                            <a:srgbClr val="000000"/>
                          </a:solidFill>
                          <a:effectLst/>
                          <a:latin typeface="Calibri" panose="020F0502020204030204" pitchFamily="34" charset="0"/>
                        </a:rPr>
                        <a:t>1.3</a:t>
                      </a:r>
                    </a:p>
                  </a:txBody>
                  <a:tcPr marL="7620" marR="7620" marT="7620" marB="0" anchor="ctr">
                    <a:solidFill>
                      <a:schemeClr val="accent6">
                        <a:lumMod val="40000"/>
                        <a:lumOff val="60000"/>
                      </a:schemeClr>
                    </a:solidFill>
                  </a:tcPr>
                </a:tc>
                <a:tc>
                  <a:txBody>
                    <a:bodyPr/>
                    <a:lstStyle/>
                    <a:p>
                      <a:pPr algn="ctr" rtl="0" fontAlgn="ctr">
                        <a:buNone/>
                      </a:pPr>
                      <a:r>
                        <a:rPr lang="en-GB" sz="1100" b="0" i="0" u="none" strike="noStrike" dirty="0">
                          <a:solidFill>
                            <a:srgbClr val="000000"/>
                          </a:solidFill>
                          <a:effectLst/>
                          <a:latin typeface="Calibri" panose="020F0502020204030204" pitchFamily="34" charset="0"/>
                        </a:rPr>
                        <a:t>£55.4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8"/>
                  </a:ext>
                </a:extLst>
              </a:tr>
            </a:tbl>
          </a:graphicData>
        </a:graphic>
      </p:graphicFrame>
      <p:graphicFrame>
        <p:nvGraphicFramePr>
          <p:cNvPr id="7" name="Chart 6"/>
          <p:cNvGraphicFramePr/>
          <p:nvPr>
            <p:extLst>
              <p:ext uri="{D42A27DB-BD31-4B8C-83A1-F6EECF244321}">
                <p14:modId xmlns:p14="http://schemas.microsoft.com/office/powerpoint/2010/main" val="46969412"/>
              </p:ext>
            </p:extLst>
          </p:nvPr>
        </p:nvGraphicFramePr>
        <p:xfrm>
          <a:off x="179512" y="908720"/>
          <a:ext cx="3788705" cy="26568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p:nvPr>
            <p:extLst>
              <p:ext uri="{D42A27DB-BD31-4B8C-83A1-F6EECF244321}">
                <p14:modId xmlns:p14="http://schemas.microsoft.com/office/powerpoint/2010/main" val="1505943191"/>
              </p:ext>
            </p:extLst>
          </p:nvPr>
        </p:nvGraphicFramePr>
        <p:xfrm>
          <a:off x="4932040" y="908720"/>
          <a:ext cx="3888432" cy="26568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5699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Day visits by location</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Chart 2"/>
          <p:cNvGraphicFramePr/>
          <p:nvPr>
            <p:extLst>
              <p:ext uri="{D42A27DB-BD31-4B8C-83A1-F6EECF244321}">
                <p14:modId xmlns:p14="http://schemas.microsoft.com/office/powerpoint/2010/main" val="2834719798"/>
              </p:ext>
            </p:extLst>
          </p:nvPr>
        </p:nvGraphicFramePr>
        <p:xfrm>
          <a:off x="70519" y="2708920"/>
          <a:ext cx="4537200" cy="2592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p:nvPr>
            <p:extLst>
              <p:ext uri="{D42A27DB-BD31-4B8C-83A1-F6EECF244321}">
                <p14:modId xmlns:p14="http://schemas.microsoft.com/office/powerpoint/2010/main" val="2203219696"/>
              </p:ext>
            </p:extLst>
          </p:nvPr>
        </p:nvGraphicFramePr>
        <p:xfrm>
          <a:off x="4607719" y="2708920"/>
          <a:ext cx="4537200" cy="2592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70445869"/>
              </p:ext>
            </p:extLst>
          </p:nvPr>
        </p:nvGraphicFramePr>
        <p:xfrm>
          <a:off x="1559719" y="1412776"/>
          <a:ext cx="6096000" cy="741680"/>
        </p:xfrm>
        <a:graphic>
          <a:graphicData uri="http://schemas.openxmlformats.org/drawingml/2006/table">
            <a:tbl>
              <a:tblPr firstRow="1" bandRow="1">
                <a:tableStyleId>{00A15C55-8517-42AA-B614-E9B94910E393}</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pPr algn="ctr"/>
                      <a:r>
                        <a:rPr lang="en-GB" dirty="0"/>
                        <a:t>Total day visits</a:t>
                      </a:r>
                    </a:p>
                  </a:txBody>
                  <a:tcPr>
                    <a:solidFill>
                      <a:schemeClr val="accent6">
                        <a:lumMod val="75000"/>
                      </a:schemeClr>
                    </a:solidFill>
                  </a:tcPr>
                </a:tc>
                <a:tc>
                  <a:txBody>
                    <a:bodyPr/>
                    <a:lstStyle/>
                    <a:p>
                      <a:pPr algn="ctr"/>
                      <a:r>
                        <a:rPr lang="en-GB" dirty="0"/>
                        <a:t>Total day visit spend</a:t>
                      </a:r>
                    </a:p>
                  </a:txBody>
                  <a:tcPr>
                    <a:solidFill>
                      <a:schemeClr val="accent6">
                        <a:lumMod val="75000"/>
                      </a:schemeClr>
                    </a:solidFill>
                  </a:tcPr>
                </a:tc>
                <a:extLst>
                  <a:ext uri="{0D108BD9-81ED-4DB2-BD59-A6C34878D82A}">
                    <a16:rowId xmlns:a16="http://schemas.microsoft.com/office/drawing/2014/main" val="10000"/>
                  </a:ext>
                </a:extLst>
              </a:tr>
              <a:tr h="370840">
                <a:tc>
                  <a:txBody>
                    <a:bodyPr/>
                    <a:lstStyle/>
                    <a:p>
                      <a:pPr algn="ctr"/>
                      <a:r>
                        <a:rPr lang="en-GB" dirty="0"/>
                        <a:t>2,704,000</a:t>
                      </a:r>
                    </a:p>
                  </a:txBody>
                  <a:tcPr>
                    <a:solidFill>
                      <a:schemeClr val="accent6">
                        <a:lumMod val="40000"/>
                        <a:lumOff val="60000"/>
                      </a:schemeClr>
                    </a:solidFill>
                  </a:tcPr>
                </a:tc>
                <a:tc>
                  <a:txBody>
                    <a:bodyPr/>
                    <a:lstStyle/>
                    <a:p>
                      <a:pPr algn="ctr"/>
                      <a:r>
                        <a:rPr lang="en-GB" dirty="0"/>
                        <a:t>£137,943,000</a:t>
                      </a:r>
                    </a:p>
                  </a:txBody>
                  <a:tcP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14980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Direct visitor expenditure by category </a:t>
            </a:r>
          </a:p>
        </p:txBody>
      </p:sp>
      <p:cxnSp>
        <p:nvCxnSpPr>
          <p:cNvPr id="4" name="Straight Connector 3"/>
          <p:cNvCxnSpPr/>
          <p:nvPr/>
        </p:nvCxnSpPr>
        <p:spPr>
          <a:xfrm flipV="1">
            <a:off x="0" y="700088"/>
            <a:ext cx="9144000" cy="52"/>
          </a:xfrm>
          <a:prstGeom prst="line">
            <a:avLst/>
          </a:prstGeom>
          <a:ln>
            <a:solidFill>
              <a:schemeClr val="accent6"/>
            </a:solidFill>
          </a:ln>
        </p:spPr>
        <p:style>
          <a:lnRef idx="1">
            <a:schemeClr val="accent5"/>
          </a:lnRef>
          <a:fillRef idx="0">
            <a:schemeClr val="accent5"/>
          </a:fillRef>
          <a:effectRef idx="0">
            <a:schemeClr val="accent5"/>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sp>
        <p:nvSpPr>
          <p:cNvPr id="11" name="TextBox 10"/>
          <p:cNvSpPr txBox="1"/>
          <p:nvPr/>
        </p:nvSpPr>
        <p:spPr>
          <a:xfrm>
            <a:off x="250825" y="866572"/>
            <a:ext cx="8713785" cy="4893647"/>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300" dirty="0"/>
              <a:t>Information on the breakdown of visitor spending is available from the three main tourism and day visitor surveys by type of visitor.  The Model divides the expenditure between five sectors:</a:t>
            </a:r>
          </a:p>
          <a:p>
            <a:endParaRPr lang="en-GB" sz="1300" dirty="0"/>
          </a:p>
          <a:p>
            <a:pPr marL="628650" lvl="1" indent="-171450">
              <a:buFont typeface="Arial" pitchFamily="34" charset="0"/>
              <a:buChar char="•"/>
            </a:pPr>
            <a:r>
              <a:rPr lang="en-GB" sz="1300" dirty="0"/>
              <a:t>Accommodation</a:t>
            </a:r>
          </a:p>
          <a:p>
            <a:pPr lvl="1"/>
            <a:endParaRPr lang="en-GB" sz="1300" dirty="0"/>
          </a:p>
          <a:p>
            <a:pPr marL="628650" lvl="1" indent="-171450">
              <a:buFont typeface="Arial" pitchFamily="34" charset="0"/>
              <a:buChar char="•"/>
            </a:pPr>
            <a:r>
              <a:rPr lang="en-GB" sz="1300" dirty="0"/>
              <a:t>Shopping for gifts, clothes and other goods</a:t>
            </a:r>
          </a:p>
          <a:p>
            <a:pPr lvl="1"/>
            <a:endParaRPr lang="en-GB" sz="1300" dirty="0"/>
          </a:p>
          <a:p>
            <a:pPr marL="628650" lvl="1" indent="-171450">
              <a:buFont typeface="Arial" pitchFamily="34" charset="0"/>
              <a:buChar char="•"/>
            </a:pPr>
            <a:r>
              <a:rPr lang="en-GB" sz="1300" dirty="0"/>
              <a:t>Eating and drinking in restaurants, cafes and inns</a:t>
            </a:r>
          </a:p>
          <a:p>
            <a:pPr lvl="1"/>
            <a:endParaRPr lang="en-GB" sz="1300" dirty="0"/>
          </a:p>
          <a:p>
            <a:pPr marL="628650" lvl="1" indent="-171450">
              <a:buFont typeface="Arial" pitchFamily="34" charset="0"/>
              <a:buChar char="•"/>
            </a:pPr>
            <a:r>
              <a:rPr lang="en-GB" sz="1300" dirty="0"/>
              <a:t>Entry to attractions, entertainment and hire of goods and services</a:t>
            </a:r>
          </a:p>
          <a:p>
            <a:pPr lvl="1"/>
            <a:endParaRPr lang="en-GB" sz="1300" dirty="0"/>
          </a:p>
          <a:p>
            <a:pPr marL="628650" lvl="1" indent="-171450">
              <a:buFont typeface="Arial" pitchFamily="34" charset="0"/>
              <a:buChar char="•"/>
            </a:pPr>
            <a:r>
              <a:rPr lang="en-GB" sz="1300" dirty="0"/>
              <a:t>Transport and travel costs including public transport, purchase of fuel and parking</a:t>
            </a:r>
          </a:p>
          <a:p>
            <a:pPr lvl="1"/>
            <a:endParaRPr lang="en-GB" sz="1300" dirty="0"/>
          </a:p>
          <a:p>
            <a:pPr marL="628650" lvl="1" indent="-171450">
              <a:buFont typeface="Arial" pitchFamily="34" charset="0"/>
              <a:buChar char="•"/>
            </a:pPr>
            <a:endParaRPr lang="en-GB" sz="1300" dirty="0"/>
          </a:p>
          <a:p>
            <a:r>
              <a:rPr lang="en-GB" sz="1300" dirty="0"/>
              <a:t>The following pages look at the breakdown of this expenditure and business turnover arising from this expenditure.</a:t>
            </a:r>
          </a:p>
          <a:p>
            <a:endParaRPr lang="en-GB" sz="1300" dirty="0"/>
          </a:p>
          <a:p>
            <a:r>
              <a:rPr lang="en-GB" sz="1300" dirty="0"/>
              <a:t>By applying the expenditure breakdown to the estimates of visitor spending the Model generates estimates of total spending by the five business sectors.  Visitor expenditure in each sector represents additional turnover for businesses in those sectors.  However, evidence from national studies suggests that some minor adjustments are required to match visitor spend to business turnover.  In particular, some expenditure on food and drink actually takes place in inns and hotels that fall into the accommodation sector and at attractions.  The turnover for each business sector has therefore been adjusted to take account of these marginal changes.  More significantly, expenditure on travel costs associated with individual trips is  as likely to take place at the origin of the trip as it is at the actual destination.  It is therefore assumed that only 60% of total travel expenditure accrues to the destination area.</a:t>
            </a:r>
          </a:p>
        </p:txBody>
      </p:sp>
    </p:spTree>
    <p:extLst>
      <p:ext uri="{BB962C8B-B14F-4D97-AF65-F5344CB8AC3E}">
        <p14:creationId xmlns:p14="http://schemas.microsoft.com/office/powerpoint/2010/main" val="3822887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Direct visitor expenditure by category</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2" name="Diagram 1"/>
          <p:cNvGraphicFramePr/>
          <p:nvPr>
            <p:extLst>
              <p:ext uri="{D42A27DB-BD31-4B8C-83A1-F6EECF244321}">
                <p14:modId xmlns:p14="http://schemas.microsoft.com/office/powerpoint/2010/main" val="1370135261"/>
              </p:ext>
            </p:extLst>
          </p:nvPr>
        </p:nvGraphicFramePr>
        <p:xfrm>
          <a:off x="273806" y="908719"/>
          <a:ext cx="7178514" cy="56424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D7CD982-FB1E-4DD4-B2A6-BE0611A18B00}"/>
              </a:ext>
            </a:extLst>
          </p:cNvPr>
          <p:cNvSpPr txBox="1"/>
          <p:nvPr/>
        </p:nvSpPr>
        <p:spPr>
          <a:xfrm>
            <a:off x="7524327" y="908719"/>
            <a:ext cx="1440285" cy="5509200"/>
          </a:xfrm>
          <a:prstGeom prst="rect">
            <a:avLst/>
          </a:prstGeom>
          <a:noFill/>
        </p:spPr>
        <p:txBody>
          <a:bodyPr wrap="square" rtlCol="0">
            <a:spAutoFit/>
          </a:bodyPr>
          <a:lstStyle/>
          <a:p>
            <a:pPr algn="ctr"/>
            <a:r>
              <a:rPr lang="en-US" sz="1100" b="1" dirty="0"/>
              <a:t>Totals</a:t>
            </a:r>
          </a:p>
          <a:p>
            <a:pPr algn="ctr"/>
            <a:endParaRPr lang="en-US" sz="1100" b="1" dirty="0"/>
          </a:p>
          <a:p>
            <a:pPr algn="ctr"/>
            <a:r>
              <a:rPr lang="en-US" sz="1100" b="1" dirty="0"/>
              <a:t> </a:t>
            </a:r>
          </a:p>
          <a:p>
            <a:pPr algn="ctr"/>
            <a:r>
              <a:rPr lang="en-US" sz="1100" b="1" dirty="0"/>
              <a:t>£97,514,000 (23%)</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£92,363,000 (22%)</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£110,657,000 (27%)</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£39,637,000 (10%)          			</a:t>
            </a:r>
          </a:p>
          <a:p>
            <a:pPr algn="ctr"/>
            <a:endParaRPr lang="en-US" sz="1100" b="1" dirty="0"/>
          </a:p>
          <a:p>
            <a:pPr algn="ctr"/>
            <a:endParaRPr lang="en-US" sz="1100" b="1" dirty="0"/>
          </a:p>
          <a:p>
            <a:pPr algn="ctr"/>
            <a:endParaRPr lang="en-US" sz="1100" b="1" dirty="0"/>
          </a:p>
          <a:p>
            <a:pPr algn="ctr"/>
            <a:r>
              <a:rPr lang="en-US" sz="1100" b="1" dirty="0"/>
              <a:t>£75,564,000 (18%)</a:t>
            </a:r>
          </a:p>
          <a:p>
            <a:pPr algn="ctr"/>
            <a:endParaRPr lang="en-GB" sz="1100" b="1" dirty="0"/>
          </a:p>
        </p:txBody>
      </p:sp>
    </p:spTree>
    <p:extLst>
      <p:ext uri="{BB962C8B-B14F-4D97-AF65-F5344CB8AC3E}">
        <p14:creationId xmlns:p14="http://schemas.microsoft.com/office/powerpoint/2010/main" val="2764616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Other visitor related expenditure by category</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8" name="Diagram 7"/>
          <p:cNvGraphicFramePr/>
          <p:nvPr>
            <p:extLst>
              <p:ext uri="{D42A27DB-BD31-4B8C-83A1-F6EECF244321}">
                <p14:modId xmlns:p14="http://schemas.microsoft.com/office/powerpoint/2010/main" val="474140859"/>
              </p:ext>
            </p:extLst>
          </p:nvPr>
        </p:nvGraphicFramePr>
        <p:xfrm>
          <a:off x="273805" y="908719"/>
          <a:ext cx="8690807" cy="3816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395288" y="5013176"/>
            <a:ext cx="7993136" cy="1092607"/>
          </a:xfrm>
          <a:prstGeom prst="rect">
            <a:avLst/>
          </a:prstGeom>
          <a:noFill/>
        </p:spPr>
        <p:txBody>
          <a:bodyPr wrap="square" rtlCol="0">
            <a:spAutoFit/>
          </a:bodyPr>
          <a:lstStyle/>
          <a:p>
            <a:pPr marL="171450" indent="-171450">
              <a:buFont typeface="Arial" pitchFamily="34" charset="0"/>
              <a:buChar char="•"/>
            </a:pPr>
            <a:r>
              <a:rPr lang="en-GB" sz="1300" dirty="0"/>
              <a:t>Spend on second homes estimates cover rates, maintenance, and replacement of furniture and fittings.</a:t>
            </a:r>
          </a:p>
          <a:p>
            <a:pPr marL="171450" indent="-171450">
              <a:buFont typeface="Arial" pitchFamily="34" charset="0"/>
              <a:buChar char="•"/>
            </a:pPr>
            <a:endParaRPr lang="en-GB" sz="1300" dirty="0"/>
          </a:p>
          <a:p>
            <a:pPr marL="171450" indent="-171450">
              <a:buFont typeface="Arial" pitchFamily="34" charset="0"/>
              <a:buChar char="•"/>
            </a:pPr>
            <a:r>
              <a:rPr lang="en-GB" sz="1300" dirty="0"/>
              <a:t>Spend on boats estimates cover berthing charges, servicing and maintenance and upgrading of equipment.</a:t>
            </a:r>
          </a:p>
          <a:p>
            <a:pPr marL="171450" indent="-171450">
              <a:buFont typeface="Arial" pitchFamily="34" charset="0"/>
              <a:buChar char="•"/>
            </a:pPr>
            <a:endParaRPr lang="en-GB" sz="1300" dirty="0"/>
          </a:p>
          <a:p>
            <a:pPr marL="171450" indent="-171450">
              <a:buFont typeface="Arial" pitchFamily="34" charset="0"/>
              <a:buChar char="•"/>
            </a:pPr>
            <a:r>
              <a:rPr lang="en-GB" sz="1300" dirty="0"/>
              <a:t>Additional spending is incurred by friends and relatives as a result of people coming to stay with them.</a:t>
            </a:r>
          </a:p>
        </p:txBody>
      </p:sp>
    </p:spTree>
    <p:extLst>
      <p:ext uri="{BB962C8B-B14F-4D97-AF65-F5344CB8AC3E}">
        <p14:creationId xmlns:p14="http://schemas.microsoft.com/office/powerpoint/2010/main" val="2520077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Tourism related employment</a:t>
            </a:r>
          </a:p>
        </p:txBody>
      </p:sp>
      <p:cxnSp>
        <p:nvCxnSpPr>
          <p:cNvPr id="4" name="Straight Connector 3"/>
          <p:cNvCxnSpPr/>
          <p:nvPr/>
        </p:nvCxnSpPr>
        <p:spPr>
          <a:xfrm flipV="1">
            <a:off x="0" y="700088"/>
            <a:ext cx="9144000" cy="52"/>
          </a:xfrm>
          <a:prstGeom prst="line">
            <a:avLst/>
          </a:prstGeom>
          <a:ln>
            <a:solidFill>
              <a:schemeClr val="accent6"/>
            </a:solidFill>
          </a:ln>
        </p:spPr>
        <p:style>
          <a:lnRef idx="1">
            <a:schemeClr val="accent5"/>
          </a:lnRef>
          <a:fillRef idx="0">
            <a:schemeClr val="accent5"/>
          </a:fillRef>
          <a:effectRef idx="0">
            <a:schemeClr val="accent5"/>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sp>
        <p:nvSpPr>
          <p:cNvPr id="11" name="TextBox 10"/>
          <p:cNvSpPr txBox="1"/>
          <p:nvPr/>
        </p:nvSpPr>
        <p:spPr>
          <a:xfrm>
            <a:off x="250825" y="866572"/>
            <a:ext cx="8713785" cy="4693593"/>
          </a:xfrm>
          <a:prstGeom prst="rect">
            <a:avLst/>
          </a:prstGeom>
          <a:noFill/>
          <a:ln>
            <a:no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300" dirty="0"/>
              <a:t>Having identified the value of turnover generated by visitor spending in each business sector it is possible to estimate the employment associated with that spending.</a:t>
            </a:r>
          </a:p>
          <a:p>
            <a:endParaRPr lang="en-GB" sz="1300" dirty="0"/>
          </a:p>
          <a:p>
            <a:r>
              <a:rPr lang="en-GB" sz="1300" dirty="0"/>
              <a:t>The use of visitor expenditure to generate job numbers underestimates the number of jobs arising in the attractions/entertainment sector. The underestimate arises because local authorities and voluntary bodies do not always seek to recoup the full operating costs of individual attractions of facilities from entrance charges.  Therefore an additional percentage of direct employment is added to the attractions sector estimates to take account of this factor.</a:t>
            </a:r>
          </a:p>
          <a:p>
            <a:endParaRPr lang="en-GB" sz="1300" dirty="0"/>
          </a:p>
          <a:p>
            <a:r>
              <a:rPr lang="en-GB" sz="1300" dirty="0"/>
              <a:t>This section of the report looks at employment on three levels;</a:t>
            </a:r>
          </a:p>
          <a:p>
            <a:endParaRPr lang="en-GB" sz="1300" dirty="0"/>
          </a:p>
          <a:p>
            <a:pPr marL="628650" lvl="1" indent="-171450">
              <a:buFont typeface="Arial" pitchFamily="34" charset="0"/>
              <a:buChar char="•"/>
            </a:pPr>
            <a:r>
              <a:rPr lang="en-GB" sz="1300" b="1" dirty="0"/>
              <a:t>Direct Jobs </a:t>
            </a:r>
            <a:r>
              <a:rPr lang="en-GB" sz="1300" dirty="0"/>
              <a:t>- Direct jobs are those in businesses in receipt of visitor spending.  For example, jobs supported by visitor spending at a hotel would be direct jobs.</a:t>
            </a:r>
          </a:p>
          <a:p>
            <a:pPr marL="628650" lvl="1" indent="-171450">
              <a:buFont typeface="Arial" pitchFamily="34" charset="0"/>
              <a:buChar char="•"/>
            </a:pPr>
            <a:endParaRPr lang="en-GB" sz="1300" dirty="0"/>
          </a:p>
          <a:p>
            <a:pPr marL="628650" lvl="1" indent="-171450">
              <a:buFont typeface="Arial" pitchFamily="34" charset="0"/>
              <a:buChar char="•"/>
            </a:pPr>
            <a:r>
              <a:rPr lang="en-GB" sz="1300" b="1" dirty="0"/>
              <a:t>Indirect Jobs </a:t>
            </a:r>
            <a:r>
              <a:rPr lang="en-GB" sz="1300" dirty="0"/>
              <a:t>- Indirect employment arises as a result of expenditure by businesses in direct receipt of visitor expenditure on the purchase of goods and services for their businesses.  For example, some of the employment at a business supplying food and drink may be supported through the supplies that the business sells to hotels (or any other business in direct receipt of visitor expenditure).</a:t>
            </a:r>
          </a:p>
          <a:p>
            <a:pPr marL="628650" lvl="1" indent="-171450">
              <a:buFont typeface="Arial" pitchFamily="34" charset="0"/>
              <a:buChar char="•"/>
            </a:pPr>
            <a:endParaRPr lang="en-GB" sz="1300" dirty="0"/>
          </a:p>
          <a:p>
            <a:pPr marL="628650" lvl="1" indent="-171450">
              <a:buFont typeface="Arial" pitchFamily="34" charset="0"/>
              <a:buChar char="•"/>
            </a:pPr>
            <a:r>
              <a:rPr lang="en-GB" sz="1300" b="1" dirty="0"/>
              <a:t>Induced Jobs </a:t>
            </a:r>
            <a:r>
              <a:rPr lang="en-GB" sz="1300" dirty="0"/>
              <a:t>- Induced jobs are those that are supported by the spending of wages by employees in direct and indirect jobs.  Such spending will be spread across a wide range of service sectors.</a:t>
            </a:r>
          </a:p>
          <a:p>
            <a:pPr lvl="1"/>
            <a:endParaRPr lang="en-GB" sz="1300" dirty="0"/>
          </a:p>
          <a:p>
            <a:r>
              <a:rPr lang="en-GB" sz="1300" dirty="0"/>
              <a:t>Estimates are shown for actual jobs and full time equivalent jobs (FTE’s).</a:t>
            </a:r>
          </a:p>
          <a:p>
            <a:pPr lvl="1"/>
            <a:endParaRPr lang="en-GB" sz="1300" dirty="0"/>
          </a:p>
        </p:txBody>
      </p:sp>
    </p:spTree>
    <p:extLst>
      <p:ext uri="{BB962C8B-B14F-4D97-AF65-F5344CB8AC3E}">
        <p14:creationId xmlns:p14="http://schemas.microsoft.com/office/powerpoint/2010/main" val="1873325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Torbay – Tourism related employment</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2" name="Diagram 1"/>
          <p:cNvGraphicFramePr/>
          <p:nvPr>
            <p:extLst>
              <p:ext uri="{D42A27DB-BD31-4B8C-83A1-F6EECF244321}">
                <p14:modId xmlns:p14="http://schemas.microsoft.com/office/powerpoint/2010/main" val="2104965989"/>
              </p:ext>
            </p:extLst>
          </p:nvPr>
        </p:nvGraphicFramePr>
        <p:xfrm>
          <a:off x="428338" y="1124744"/>
          <a:ext cx="8392134" cy="129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p:cNvGraphicFramePr/>
          <p:nvPr>
            <p:extLst>
              <p:ext uri="{D42A27DB-BD31-4B8C-83A1-F6EECF244321}">
                <p14:modId xmlns:p14="http://schemas.microsoft.com/office/powerpoint/2010/main" val="4200204935"/>
              </p:ext>
            </p:extLst>
          </p:nvPr>
        </p:nvGraphicFramePr>
        <p:xfrm>
          <a:off x="428338" y="2636912"/>
          <a:ext cx="8392134" cy="12961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Rectangle 2"/>
          <p:cNvSpPr/>
          <p:nvPr/>
        </p:nvSpPr>
        <p:spPr>
          <a:xfrm>
            <a:off x="370162" y="908720"/>
            <a:ext cx="3044680" cy="369332"/>
          </a:xfrm>
          <a:prstGeom prst="rect">
            <a:avLst/>
          </a:prstGeom>
        </p:spPr>
        <p:txBody>
          <a:bodyPr wrap="none">
            <a:spAutoFit/>
          </a:bodyPr>
          <a:lstStyle/>
          <a:p>
            <a:r>
              <a:rPr lang="en-GB" b="1" dirty="0">
                <a:solidFill>
                  <a:schemeClr val="accent6">
                    <a:lumMod val="75000"/>
                  </a:schemeClr>
                </a:solidFill>
                <a:latin typeface="Calibri" pitchFamily="34" charset="0"/>
                <a:cs typeface="Calibri" pitchFamily="34" charset="0"/>
              </a:rPr>
              <a:t>Estimated actual employment</a:t>
            </a:r>
            <a:endParaRPr lang="en-GB" dirty="0">
              <a:solidFill>
                <a:schemeClr val="accent6">
                  <a:lumMod val="75000"/>
                </a:schemeClr>
              </a:solidFill>
            </a:endParaRPr>
          </a:p>
        </p:txBody>
      </p:sp>
      <p:sp>
        <p:nvSpPr>
          <p:cNvPr id="12" name="Rectangle 11"/>
          <p:cNvSpPr/>
          <p:nvPr/>
        </p:nvSpPr>
        <p:spPr>
          <a:xfrm>
            <a:off x="428338" y="2348880"/>
            <a:ext cx="4072462" cy="369332"/>
          </a:xfrm>
          <a:prstGeom prst="rect">
            <a:avLst/>
          </a:prstGeom>
        </p:spPr>
        <p:txBody>
          <a:bodyPr wrap="none">
            <a:spAutoFit/>
          </a:bodyPr>
          <a:lstStyle/>
          <a:p>
            <a:r>
              <a:rPr lang="en-GB" b="1" dirty="0">
                <a:solidFill>
                  <a:schemeClr val="accent6">
                    <a:lumMod val="75000"/>
                  </a:schemeClr>
                </a:solidFill>
                <a:latin typeface="Calibri" pitchFamily="34" charset="0"/>
                <a:cs typeface="Calibri" pitchFamily="34" charset="0"/>
              </a:rPr>
              <a:t>Full time equivalent  employment (FTE’s)</a:t>
            </a:r>
            <a:endParaRPr lang="en-GB" dirty="0">
              <a:solidFill>
                <a:schemeClr val="accent6">
                  <a:lumMod val="75000"/>
                </a:schemeClr>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732697689"/>
              </p:ext>
            </p:extLst>
          </p:nvPr>
        </p:nvGraphicFramePr>
        <p:xfrm>
          <a:off x="431540" y="3977848"/>
          <a:ext cx="8388932" cy="2340058"/>
        </p:xfrm>
        <a:graphic>
          <a:graphicData uri="http://schemas.openxmlformats.org/drawingml/2006/table">
            <a:tbl>
              <a:tblPr firstRow="1" bandRow="1">
                <a:tableStyleId>{00A15C55-8517-42AA-B614-E9B94910E393}</a:tableStyleId>
              </a:tblPr>
              <a:tblGrid>
                <a:gridCol w="2097233">
                  <a:extLst>
                    <a:ext uri="{9D8B030D-6E8A-4147-A177-3AD203B41FA5}">
                      <a16:colId xmlns:a16="http://schemas.microsoft.com/office/drawing/2014/main" val="20000"/>
                    </a:ext>
                  </a:extLst>
                </a:gridCol>
                <a:gridCol w="2097233">
                  <a:extLst>
                    <a:ext uri="{9D8B030D-6E8A-4147-A177-3AD203B41FA5}">
                      <a16:colId xmlns:a16="http://schemas.microsoft.com/office/drawing/2014/main" val="20001"/>
                    </a:ext>
                  </a:extLst>
                </a:gridCol>
                <a:gridCol w="2097233">
                  <a:extLst>
                    <a:ext uri="{9D8B030D-6E8A-4147-A177-3AD203B41FA5}">
                      <a16:colId xmlns:a16="http://schemas.microsoft.com/office/drawing/2014/main" val="20002"/>
                    </a:ext>
                  </a:extLst>
                </a:gridCol>
                <a:gridCol w="2097233">
                  <a:extLst>
                    <a:ext uri="{9D8B030D-6E8A-4147-A177-3AD203B41FA5}">
                      <a16:colId xmlns:a16="http://schemas.microsoft.com/office/drawing/2014/main" val="20003"/>
                    </a:ext>
                  </a:extLst>
                </a:gridCol>
              </a:tblGrid>
              <a:tr h="242854">
                <a:tc>
                  <a:txBody>
                    <a:bodyPr/>
                    <a:lstStyle/>
                    <a:p>
                      <a:r>
                        <a:rPr lang="en-GB" sz="1200" dirty="0"/>
                        <a:t>Direct employment in businesses in receipt of visitor expenditure (FTE’s)</a:t>
                      </a:r>
                    </a:p>
                  </a:txBody>
                  <a:tcPr anchor="ctr">
                    <a:solidFill>
                      <a:schemeClr val="accent6">
                        <a:lumMod val="75000"/>
                      </a:schemeClr>
                    </a:solidFill>
                  </a:tcPr>
                </a:tc>
                <a:tc>
                  <a:txBody>
                    <a:bodyPr/>
                    <a:lstStyle/>
                    <a:p>
                      <a:pPr algn="ctr"/>
                      <a:r>
                        <a:rPr lang="en-GB" sz="1200" dirty="0"/>
                        <a:t>Staying visitor related</a:t>
                      </a:r>
                    </a:p>
                  </a:txBody>
                  <a:tcPr anchor="ctr">
                    <a:solidFill>
                      <a:schemeClr val="accent6">
                        <a:lumMod val="75000"/>
                      </a:schemeClr>
                    </a:solidFill>
                  </a:tcPr>
                </a:tc>
                <a:tc>
                  <a:txBody>
                    <a:bodyPr/>
                    <a:lstStyle/>
                    <a:p>
                      <a:pPr algn="ctr"/>
                      <a:r>
                        <a:rPr lang="en-GB" sz="1200" dirty="0"/>
                        <a:t>Day visitor related</a:t>
                      </a:r>
                    </a:p>
                  </a:txBody>
                  <a:tcPr anchor="ctr">
                    <a:solidFill>
                      <a:schemeClr val="accent6">
                        <a:lumMod val="75000"/>
                      </a:schemeClr>
                    </a:solidFill>
                  </a:tcPr>
                </a:tc>
                <a:tc>
                  <a:txBody>
                    <a:bodyPr/>
                    <a:lstStyle/>
                    <a:p>
                      <a:pPr algn="ctr"/>
                      <a:r>
                        <a:rPr lang="en-GB" sz="1200" dirty="0"/>
                        <a:t>Total</a:t>
                      </a:r>
                    </a:p>
                  </a:txBody>
                  <a:tcPr anchor="ctr">
                    <a:solidFill>
                      <a:schemeClr val="accent6">
                        <a:lumMod val="75000"/>
                      </a:schemeClr>
                    </a:solidFill>
                  </a:tcPr>
                </a:tc>
                <a:extLst>
                  <a:ext uri="{0D108BD9-81ED-4DB2-BD59-A6C34878D82A}">
                    <a16:rowId xmlns:a16="http://schemas.microsoft.com/office/drawing/2014/main" val="10000"/>
                  </a:ext>
                </a:extLst>
              </a:tr>
              <a:tr h="242854">
                <a:tc>
                  <a:txBody>
                    <a:bodyPr/>
                    <a:lstStyle/>
                    <a:p>
                      <a:pPr algn="l" fontAlgn="b"/>
                      <a:r>
                        <a:rPr lang="en-GB" sz="1100" b="1" i="0" u="none" strike="noStrike" dirty="0">
                          <a:solidFill>
                            <a:schemeClr val="bg1"/>
                          </a:solidFill>
                          <a:effectLst/>
                          <a:latin typeface="Calibri"/>
                        </a:rPr>
                        <a:t>Accommodation</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1,061</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1,073</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42854">
                <a:tc>
                  <a:txBody>
                    <a:bodyPr/>
                    <a:lstStyle/>
                    <a:p>
                      <a:pPr algn="l" fontAlgn="b"/>
                      <a:r>
                        <a:rPr lang="en-GB" sz="1100" b="1" i="0" u="none" strike="noStrike" dirty="0">
                          <a:solidFill>
                            <a:schemeClr val="bg1"/>
                          </a:solidFill>
                          <a:effectLst/>
                          <a:latin typeface="Calibri"/>
                        </a:rPr>
                        <a:t>Retailing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320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298</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618</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242854">
                <a:tc>
                  <a:txBody>
                    <a:bodyPr/>
                    <a:lstStyle/>
                    <a:p>
                      <a:pPr algn="l" fontAlgn="b"/>
                      <a:r>
                        <a:rPr lang="en-GB" sz="1100" b="1" i="0" u="none" strike="noStrike" dirty="0">
                          <a:solidFill>
                            <a:schemeClr val="bg1"/>
                          </a:solidFill>
                          <a:effectLst/>
                          <a:latin typeface="Calibri"/>
                        </a:rPr>
                        <a:t>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516</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498</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1,014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242854">
                <a:tc>
                  <a:txBody>
                    <a:bodyPr/>
                    <a:lstStyle/>
                    <a:p>
                      <a:pPr algn="l" fontAlgn="b"/>
                      <a:r>
                        <a:rPr lang="en-GB" sz="1100" b="1" i="0" u="none" strike="noStrike" dirty="0">
                          <a:solidFill>
                            <a:schemeClr val="bg1"/>
                          </a:solidFill>
                          <a:effectLst/>
                          <a:latin typeface="Calibri"/>
                        </a:rPr>
                        <a:t>Attractions/entertainment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392</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201</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593</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242854">
                <a:tc>
                  <a:txBody>
                    <a:bodyPr/>
                    <a:lstStyle/>
                    <a:p>
                      <a:pPr algn="l" fontAlgn="b"/>
                      <a:r>
                        <a:rPr lang="en-GB" sz="1100" b="1" i="0" u="none" strike="noStrike" dirty="0">
                          <a:solidFill>
                            <a:schemeClr val="bg1"/>
                          </a:solidFill>
                          <a:effectLst/>
                          <a:latin typeface="Calibri"/>
                        </a:rPr>
                        <a:t>Transport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159</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83</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241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242854">
                <a:tc>
                  <a:txBody>
                    <a:bodyPr/>
                    <a:lstStyle/>
                    <a:p>
                      <a:pPr algn="l" fontAlgn="b"/>
                      <a:r>
                        <a:rPr lang="en-GB" sz="1100" b="1" i="0" u="none" strike="noStrike" dirty="0">
                          <a:solidFill>
                            <a:schemeClr val="bg1"/>
                          </a:solidFill>
                          <a:effectLst/>
                          <a:latin typeface="Calibri"/>
                        </a:rPr>
                        <a:t>Arising from non trip spend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173</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173</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242854">
                <a:tc>
                  <a:txBody>
                    <a:bodyPr/>
                    <a:lstStyle/>
                    <a:p>
                      <a:pPr algn="l" fontAlgn="b"/>
                      <a:r>
                        <a:rPr lang="en-GB" sz="1100" b="1" i="0" u="none" strike="noStrike" dirty="0">
                          <a:solidFill>
                            <a:schemeClr val="bg1"/>
                          </a:solidFill>
                          <a:effectLst/>
                          <a:latin typeface="Calibri"/>
                        </a:rPr>
                        <a:t>Total Direct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2,620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1,092</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3,712</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96663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 name="TextBox 2"/>
          <p:cNvSpPr txBox="1"/>
          <p:nvPr/>
        </p:nvSpPr>
        <p:spPr>
          <a:xfrm>
            <a:off x="250824" y="836712"/>
            <a:ext cx="8281615" cy="5201424"/>
          </a:xfrm>
          <a:prstGeom prst="rect">
            <a:avLst/>
          </a:prstGeom>
          <a:noFill/>
        </p:spPr>
        <p:txBody>
          <a:bodyPr wrap="square" rtlCol="0">
            <a:spAutoFit/>
          </a:bodyPr>
          <a:lstStyle/>
          <a:p>
            <a:r>
              <a:rPr lang="en-GB" sz="2000" b="1" dirty="0">
                <a:solidFill>
                  <a:schemeClr val="accent6">
                    <a:lumMod val="75000"/>
                  </a:schemeClr>
                </a:solidFill>
                <a:latin typeface="Calibri" pitchFamily="34" charset="0"/>
                <a:ea typeface="+mj-ea"/>
                <a:cs typeface="Calibri" pitchFamily="34" charset="0"/>
              </a:rPr>
              <a:t>						             			</a:t>
            </a:r>
          </a:p>
          <a:p>
            <a:endParaRPr lang="en-GB" sz="2000" b="1" dirty="0">
              <a:solidFill>
                <a:schemeClr val="accent6">
                  <a:lumMod val="75000"/>
                </a:schemeClr>
              </a:solidFill>
              <a:latin typeface="Calibri" pitchFamily="34" charset="0"/>
              <a:ea typeface="+mj-ea"/>
              <a:cs typeface="Calibri" pitchFamily="34" charset="0"/>
            </a:endParaRPr>
          </a:p>
          <a:p>
            <a:endParaRPr lang="en-GB" sz="2000" b="1" dirty="0">
              <a:solidFill>
                <a:schemeClr val="accent6">
                  <a:lumMod val="75000"/>
                </a:schemeClr>
              </a:solidFill>
              <a:latin typeface="Calibri" pitchFamily="34" charset="0"/>
              <a:ea typeface="+mj-ea"/>
              <a:cs typeface="Calibri" pitchFamily="34" charset="0"/>
            </a:endParaRPr>
          </a:p>
          <a:p>
            <a:endParaRPr lang="en-GB" sz="2000" b="1" dirty="0">
              <a:solidFill>
                <a:schemeClr val="accent6">
                  <a:lumMod val="75000"/>
                </a:schemeClr>
              </a:solidFill>
              <a:latin typeface="Calibri" pitchFamily="34" charset="0"/>
              <a:ea typeface="+mj-ea"/>
              <a:cs typeface="Calibri" pitchFamily="34" charset="0"/>
            </a:endParaRPr>
          </a:p>
          <a:p>
            <a:r>
              <a:rPr lang="en-GB" sz="3000" b="1" dirty="0">
                <a:solidFill>
                  <a:schemeClr val="accent6">
                    <a:lumMod val="75000"/>
                  </a:schemeClr>
                </a:solidFill>
                <a:latin typeface="Calibri" pitchFamily="34" charset="0"/>
                <a:ea typeface="+mj-ea"/>
                <a:cs typeface="Calibri" pitchFamily="34" charset="0"/>
              </a:rPr>
              <a:t>Devon 2024</a:t>
            </a:r>
          </a:p>
          <a:p>
            <a:endParaRPr lang="en-GB" sz="3000" b="1" dirty="0">
              <a:solidFill>
                <a:schemeClr val="accent6">
                  <a:lumMod val="75000"/>
                </a:schemeClr>
              </a:solidFill>
              <a:latin typeface="Calibri" pitchFamily="34" charset="0"/>
              <a:ea typeface="+mj-ea"/>
              <a:cs typeface="Calibri" pitchFamily="34" charset="0"/>
            </a:endParaRPr>
          </a:p>
          <a:p>
            <a:endParaRPr lang="en-GB" sz="3000" b="1" dirty="0">
              <a:solidFill>
                <a:schemeClr val="accent6">
                  <a:lumMod val="75000"/>
                </a:schemeClr>
              </a:solidFill>
              <a:latin typeface="Calibri" pitchFamily="34" charset="0"/>
              <a:ea typeface="+mj-ea"/>
              <a:cs typeface="Calibri" pitchFamily="34" charset="0"/>
            </a:endParaRPr>
          </a:p>
          <a:p>
            <a:endParaRPr lang="en-GB" sz="3000" b="1" dirty="0">
              <a:solidFill>
                <a:schemeClr val="accent6">
                  <a:lumMod val="75000"/>
                </a:schemeClr>
              </a:solidFill>
              <a:latin typeface="Calibri" pitchFamily="34" charset="0"/>
              <a:ea typeface="+mj-ea"/>
              <a:cs typeface="Calibri" pitchFamily="34" charset="0"/>
            </a:endParaRP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pPr>
              <a:lnSpc>
                <a:spcPct val="150000"/>
              </a:lnSpc>
            </a:pPr>
            <a:endParaRPr lang="en-GB" sz="1600" b="1" dirty="0">
              <a:solidFill>
                <a:schemeClr val="accent6">
                  <a:lumMod val="75000"/>
                </a:schemeClr>
              </a:solidFill>
              <a:latin typeface="Calibri" pitchFamily="34" charset="0"/>
              <a:ea typeface="+mj-ea"/>
              <a:cs typeface="Calibri" pitchFamily="34" charset="0"/>
            </a:endParaRPr>
          </a:p>
          <a:p>
            <a:r>
              <a:rPr lang="en-GB" sz="2000" b="1" dirty="0">
                <a:solidFill>
                  <a:schemeClr val="accent6">
                    <a:lumMod val="75000"/>
                  </a:schemeClr>
                </a:solidFill>
                <a:latin typeface="Calibri" pitchFamily="34" charset="0"/>
                <a:ea typeface="+mj-ea"/>
                <a:cs typeface="Calibri" pitchFamily="34" charset="0"/>
              </a:rPr>
              <a:t>			</a:t>
            </a:r>
          </a:p>
          <a:p>
            <a:r>
              <a:rPr lang="en-GB" sz="2000" b="1" dirty="0">
                <a:solidFill>
                  <a:schemeClr val="accent6">
                    <a:lumMod val="75000"/>
                  </a:schemeClr>
                </a:solidFill>
                <a:latin typeface="Calibri" pitchFamily="34" charset="0"/>
                <a:ea typeface="+mj-ea"/>
                <a:cs typeface="Calibri" pitchFamily="34" charset="0"/>
              </a:rPr>
              <a:t>				</a:t>
            </a:r>
          </a:p>
        </p:txBody>
      </p:sp>
      <p:pic>
        <p:nvPicPr>
          <p:cNvPr id="13" name="Picture 6" descr="Bowerman's Nose, nr Manaton, Dartmo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727057"/>
            <a:ext cx="1843473" cy="113094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British Firework Championships over Plymouth Ho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474" y="5727056"/>
            <a:ext cx="1877919" cy="113094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0" descr="Clovelly, North Dev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1393" y="5727057"/>
            <a:ext cx="1830607" cy="114300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Cockingt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1999" y="5727057"/>
            <a:ext cx="1828313" cy="114300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Croyde Beach, North Dev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0313" y="5720251"/>
            <a:ext cx="1763688" cy="1149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746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Key facts at a glance</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1" name="Diagram 10"/>
          <p:cNvGraphicFramePr/>
          <p:nvPr/>
        </p:nvGraphicFramePr>
        <p:xfrm>
          <a:off x="250825" y="836712"/>
          <a:ext cx="2881015" cy="31323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 18"/>
          <p:cNvGraphicFramePr/>
          <p:nvPr/>
        </p:nvGraphicFramePr>
        <p:xfrm>
          <a:off x="5940152" y="1196752"/>
          <a:ext cx="2881015" cy="15841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0" name="Diagram 19"/>
          <p:cNvGraphicFramePr/>
          <p:nvPr/>
        </p:nvGraphicFramePr>
        <p:xfrm>
          <a:off x="3707905" y="836712"/>
          <a:ext cx="1656184" cy="158417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5" name="Right Arrow 14"/>
          <p:cNvSpPr/>
          <p:nvPr/>
        </p:nvSpPr>
        <p:spPr>
          <a:xfrm>
            <a:off x="5385792" y="1397489"/>
            <a:ext cx="504056"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sp>
        <p:nvSpPr>
          <p:cNvPr id="22" name="Right Arrow 21"/>
          <p:cNvSpPr/>
          <p:nvPr/>
        </p:nvSpPr>
        <p:spPr>
          <a:xfrm rot="10800000">
            <a:off x="3203848" y="1397489"/>
            <a:ext cx="504056"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sp>
        <p:nvSpPr>
          <p:cNvPr id="25" name="Rectangle 24"/>
          <p:cNvSpPr/>
          <p:nvPr/>
        </p:nvSpPr>
        <p:spPr>
          <a:xfrm>
            <a:off x="7136720" y="3104963"/>
            <a:ext cx="1656184" cy="864097"/>
          </a:xfrm>
          <a:prstGeom prst="rect">
            <a:avLst/>
          </a:prstGeom>
          <a:solidFill>
            <a:schemeClr val="accent3"/>
          </a:solidFill>
          <a:ln w="31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lnRef>
          <a:fillRef idx="1">
            <a:schemeClr val="lt1"/>
          </a:fillRef>
          <a:effectRef idx="0">
            <a:schemeClr val="accent4"/>
          </a:effectRef>
          <a:fontRef idx="minor">
            <a:schemeClr val="dk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r>
              <a:rPr lang="en-GB" sz="1400" b="1" kern="1200" dirty="0">
                <a:solidFill>
                  <a:schemeClr val="bg1"/>
                </a:solidFill>
              </a:rPr>
              <a:t>Friends and relatives spend (non-visitor)</a:t>
            </a:r>
          </a:p>
          <a:p>
            <a:pPr lvl="0" algn="ctr" defTabSz="622300">
              <a:lnSpc>
                <a:spcPct val="90000"/>
              </a:lnSpc>
              <a:spcBef>
                <a:spcPct val="0"/>
              </a:spcBef>
              <a:spcAft>
                <a:spcPct val="35000"/>
              </a:spcAft>
            </a:pPr>
            <a:r>
              <a:rPr lang="en-GB" sz="1400" b="1" dirty="0"/>
              <a:t>£79,909,000</a:t>
            </a:r>
          </a:p>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endParaRPr lang="en-GB" sz="1400" b="1" kern="1200" dirty="0"/>
          </a:p>
        </p:txBody>
      </p:sp>
      <p:sp>
        <p:nvSpPr>
          <p:cNvPr id="28" name="Rectangle 27"/>
          <p:cNvSpPr/>
          <p:nvPr/>
        </p:nvSpPr>
        <p:spPr>
          <a:xfrm>
            <a:off x="7136720" y="4437112"/>
            <a:ext cx="1656184" cy="1044115"/>
          </a:xfrm>
          <a:prstGeom prst="rect">
            <a:avLst/>
          </a:prstGeom>
          <a:solidFill>
            <a:schemeClr val="accent3"/>
          </a:solidFill>
          <a:ln w="3175">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4"/>
          </a:lnRef>
          <a:fillRef idx="1">
            <a:schemeClr val="lt1"/>
          </a:fillRef>
          <a:effectRef idx="0">
            <a:schemeClr val="accent4"/>
          </a:effectRef>
          <a:fontRef idx="minor">
            <a:schemeClr val="dk1"/>
          </a:fontRef>
        </p:style>
        <p:txBody>
          <a:bodyPr spcFirstLastPara="0" vert="horz" wrap="square" lIns="99568" tIns="99568" rIns="99568" bIns="99568" numCol="1" spcCol="1270" anchor="ctr" anchorCtr="0">
            <a:noAutofit/>
          </a:bodyPr>
          <a:lstStyle/>
          <a:p>
            <a:pPr algn="ctr" defTabSz="622300">
              <a:lnSpc>
                <a:spcPct val="90000"/>
              </a:lnSpc>
              <a:spcBef>
                <a:spcPct val="0"/>
              </a:spcBef>
              <a:spcAft>
                <a:spcPct val="35000"/>
              </a:spcAft>
            </a:pPr>
            <a:endParaRPr lang="en-GB" sz="1400" b="1" dirty="0"/>
          </a:p>
          <a:p>
            <a:pPr algn="ctr" defTabSz="622300">
              <a:lnSpc>
                <a:spcPct val="90000"/>
              </a:lnSpc>
              <a:spcBef>
                <a:spcPct val="0"/>
              </a:spcBef>
              <a:spcAft>
                <a:spcPct val="35000"/>
              </a:spcAft>
            </a:pPr>
            <a:endParaRPr lang="en-GB" sz="1400" b="1" dirty="0"/>
          </a:p>
          <a:p>
            <a:pPr algn="ctr" defTabSz="622300">
              <a:lnSpc>
                <a:spcPct val="90000"/>
              </a:lnSpc>
              <a:spcBef>
                <a:spcPct val="0"/>
              </a:spcBef>
              <a:spcAft>
                <a:spcPct val="35000"/>
              </a:spcAft>
            </a:pPr>
            <a:r>
              <a:rPr lang="en-GB" sz="1400" b="1" dirty="0">
                <a:solidFill>
                  <a:schemeClr val="bg1"/>
                </a:solidFill>
              </a:rPr>
              <a:t>Second home/holiday accommodation spend</a:t>
            </a:r>
          </a:p>
          <a:p>
            <a:pPr algn="ctr" defTabSz="622300">
              <a:lnSpc>
                <a:spcPct val="90000"/>
              </a:lnSpc>
              <a:spcBef>
                <a:spcPct val="0"/>
              </a:spcBef>
              <a:spcAft>
                <a:spcPct val="35000"/>
              </a:spcAft>
            </a:pPr>
            <a:r>
              <a:rPr lang="en-GB" sz="1400" b="1" dirty="0"/>
              <a:t>£19,113,000</a:t>
            </a:r>
          </a:p>
          <a:p>
            <a:pPr algn="ctr" defTabSz="622300">
              <a:lnSpc>
                <a:spcPct val="90000"/>
              </a:lnSpc>
              <a:spcBef>
                <a:spcPct val="0"/>
              </a:spcBef>
              <a:spcAft>
                <a:spcPct val="35000"/>
              </a:spcAft>
            </a:pPr>
            <a:endParaRPr lang="en-GB" sz="1400" b="1" dirty="0"/>
          </a:p>
          <a:p>
            <a:pPr algn="ctr" defTabSz="622300">
              <a:lnSpc>
                <a:spcPct val="90000"/>
              </a:lnSpc>
              <a:spcBef>
                <a:spcPct val="0"/>
              </a:spcBef>
              <a:spcAft>
                <a:spcPct val="35000"/>
              </a:spcAft>
            </a:pPr>
            <a:endParaRPr lang="en-GB" sz="1400" b="1" dirty="0"/>
          </a:p>
        </p:txBody>
      </p:sp>
      <p:sp>
        <p:nvSpPr>
          <p:cNvPr id="29" name="Rectangle 28"/>
          <p:cNvSpPr/>
          <p:nvPr/>
        </p:nvSpPr>
        <p:spPr>
          <a:xfrm>
            <a:off x="3707396" y="2780929"/>
            <a:ext cx="1656184" cy="1188132"/>
          </a:xfrm>
          <a:prstGeom prst="rect">
            <a:avLst/>
          </a:prstGeom>
          <a:solidFill>
            <a:schemeClr val="tx2">
              <a:lumMod val="60000"/>
              <a:lumOff val="40000"/>
            </a:schemeClr>
          </a:solidFill>
          <a:ln w="3175">
            <a:solidFill>
              <a:schemeClr val="tx1"/>
            </a:solidFill>
          </a:ln>
        </p:spPr>
        <p:style>
          <a:lnRef idx="0">
            <a:schemeClr val="accent6"/>
          </a:lnRef>
          <a:fillRef idx="3">
            <a:schemeClr val="accent6"/>
          </a:fillRef>
          <a:effectRef idx="3">
            <a:schemeClr val="accent6"/>
          </a:effectRef>
          <a:fontRef idx="minor">
            <a:schemeClr val="lt1"/>
          </a:fontRef>
        </p:style>
        <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r>
              <a:rPr lang="en-GB" sz="1400" b="1" kern="1200" dirty="0"/>
              <a:t>Total visitor related spend</a:t>
            </a:r>
          </a:p>
          <a:p>
            <a:pPr lvl="0" algn="ctr" defTabSz="622300">
              <a:lnSpc>
                <a:spcPct val="90000"/>
              </a:lnSpc>
              <a:spcBef>
                <a:spcPct val="0"/>
              </a:spcBef>
              <a:spcAft>
                <a:spcPct val="35000"/>
              </a:spcAft>
            </a:pPr>
            <a:r>
              <a:rPr lang="en-GB" sz="1400" b="1" dirty="0">
                <a:solidFill>
                  <a:schemeClr val="tx1"/>
                </a:solidFill>
              </a:rPr>
              <a:t>£2,562,303,000</a:t>
            </a:r>
          </a:p>
          <a:p>
            <a:pPr lvl="0" algn="ctr" defTabSz="622300">
              <a:lnSpc>
                <a:spcPct val="90000"/>
              </a:lnSpc>
              <a:spcBef>
                <a:spcPct val="0"/>
              </a:spcBef>
              <a:spcAft>
                <a:spcPct val="35000"/>
              </a:spcAft>
            </a:pPr>
            <a:endParaRPr lang="en-GB" sz="1400" b="1" kern="1200" dirty="0"/>
          </a:p>
          <a:p>
            <a:pPr lvl="0" algn="ctr" defTabSz="622300">
              <a:lnSpc>
                <a:spcPct val="90000"/>
              </a:lnSpc>
              <a:spcBef>
                <a:spcPct val="0"/>
              </a:spcBef>
              <a:spcAft>
                <a:spcPct val="35000"/>
              </a:spcAft>
            </a:pPr>
            <a:endParaRPr lang="en-GB" sz="1400" b="1" kern="1200" dirty="0"/>
          </a:p>
        </p:txBody>
      </p:sp>
      <p:sp>
        <p:nvSpPr>
          <p:cNvPr id="30" name="Right Arrow 29"/>
          <p:cNvSpPr/>
          <p:nvPr/>
        </p:nvSpPr>
        <p:spPr>
          <a:xfrm>
            <a:off x="3183551" y="3356991"/>
            <a:ext cx="504056"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sp>
        <p:nvSpPr>
          <p:cNvPr id="16" name="Notched Right Arrow 15"/>
          <p:cNvSpPr/>
          <p:nvPr/>
        </p:nvSpPr>
        <p:spPr>
          <a:xfrm rot="8984897">
            <a:off x="5382704" y="2732627"/>
            <a:ext cx="591488" cy="401701"/>
          </a:xfrm>
          <a:prstGeom prst="notched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extrusionH="57150">
              <a:bevelT w="57150" h="38100" prst="artDeco"/>
            </a:sp3d>
          </a:bodyPr>
          <a:lstStyle/>
          <a:p>
            <a:pPr algn="ctr"/>
            <a:endParaRPr lang="en-GB" dirty="0"/>
          </a:p>
        </p:txBody>
      </p:sp>
      <p:sp>
        <p:nvSpPr>
          <p:cNvPr id="33" name="Right Arrow 32"/>
          <p:cNvSpPr/>
          <p:nvPr/>
        </p:nvSpPr>
        <p:spPr>
          <a:xfrm rot="10800000">
            <a:off x="5436096" y="3356991"/>
            <a:ext cx="1682830"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sp>
        <p:nvSpPr>
          <p:cNvPr id="34" name="Notched Right Arrow 33"/>
          <p:cNvSpPr/>
          <p:nvPr/>
        </p:nvSpPr>
        <p:spPr>
          <a:xfrm rot="11953823">
            <a:off x="5392011" y="4000765"/>
            <a:ext cx="1790953" cy="401701"/>
          </a:xfrm>
          <a:prstGeom prst="notched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cene3d>
              <a:camera prst="orthographicFront"/>
              <a:lightRig rig="threePt" dir="t"/>
            </a:scene3d>
            <a:sp3d extrusionH="57150">
              <a:bevelT w="57150" h="38100" prst="artDeco"/>
            </a:sp3d>
          </a:bodyPr>
          <a:lstStyle/>
          <a:p>
            <a:pPr algn="ctr"/>
            <a:endParaRPr lang="en-GB" dirty="0"/>
          </a:p>
        </p:txBody>
      </p:sp>
      <p:sp>
        <p:nvSpPr>
          <p:cNvPr id="35" name="Rectangle 34"/>
          <p:cNvSpPr/>
          <p:nvPr/>
        </p:nvSpPr>
        <p:spPr>
          <a:xfrm>
            <a:off x="3700691" y="4437111"/>
            <a:ext cx="1656184" cy="2088233"/>
          </a:xfrm>
          <a:prstGeom prst="rect">
            <a:avLst/>
          </a:prstGeom>
          <a:solidFill>
            <a:schemeClr val="tx2">
              <a:lumMod val="60000"/>
              <a:lumOff val="40000"/>
            </a:schemeClr>
          </a:solidFill>
          <a:ln w="3175">
            <a:solidFill>
              <a:schemeClr val="tx1"/>
            </a:solidFill>
          </a:ln>
        </p:spPr>
        <p:style>
          <a:lnRef idx="0">
            <a:schemeClr val="accent6"/>
          </a:lnRef>
          <a:fillRef idx="3">
            <a:schemeClr val="accent6"/>
          </a:fillRef>
          <a:effectRef idx="3">
            <a:schemeClr val="accent6"/>
          </a:effectRef>
          <a:fontRef idx="minor">
            <a:schemeClr val="lt1"/>
          </a:fontRef>
        </p:style>
        <p:txBody>
          <a:bodyPr spcFirstLastPara="0" vert="horz" wrap="square" lIns="99568" tIns="99568" rIns="99568" bIns="99568" numCol="1" spcCol="1270" anchor="ctr" anchorCtr="0">
            <a:noAutofit/>
          </a:bodyPr>
          <a:lstStyle/>
          <a:p>
            <a:pPr algn="ctr" defTabSz="622300">
              <a:lnSpc>
                <a:spcPct val="90000"/>
              </a:lnSpc>
              <a:spcBef>
                <a:spcPct val="0"/>
              </a:spcBef>
              <a:spcAft>
                <a:spcPct val="35000"/>
              </a:spcAft>
            </a:pPr>
            <a:r>
              <a:rPr lang="en-GB" sz="1400" b="1" dirty="0"/>
              <a:t>Total estimated actual employment</a:t>
            </a:r>
          </a:p>
          <a:p>
            <a:pPr algn="ctr" defTabSz="622300">
              <a:lnSpc>
                <a:spcPct val="90000"/>
              </a:lnSpc>
              <a:spcBef>
                <a:spcPct val="0"/>
              </a:spcBef>
              <a:spcAft>
                <a:spcPct val="35000"/>
              </a:spcAft>
            </a:pPr>
            <a:r>
              <a:rPr lang="en-GB" sz="1400" b="1" dirty="0">
                <a:solidFill>
                  <a:schemeClr val="tx1"/>
                </a:solidFill>
              </a:rPr>
              <a:t>47,138</a:t>
            </a:r>
            <a:endParaRPr lang="en-GB" sz="1400" b="1" dirty="0"/>
          </a:p>
          <a:p>
            <a:pPr algn="ctr" defTabSz="622300">
              <a:lnSpc>
                <a:spcPct val="90000"/>
              </a:lnSpc>
              <a:spcBef>
                <a:spcPct val="0"/>
              </a:spcBef>
              <a:spcAft>
                <a:spcPct val="35000"/>
              </a:spcAft>
            </a:pPr>
            <a:r>
              <a:rPr lang="en-GB" sz="1400" b="1" dirty="0">
                <a:solidFill>
                  <a:schemeClr val="tx1"/>
                </a:solidFill>
              </a:rPr>
              <a:t>(35,661 FTEs)</a:t>
            </a:r>
          </a:p>
          <a:p>
            <a:pPr algn="ctr" defTabSz="622300">
              <a:lnSpc>
                <a:spcPct val="90000"/>
              </a:lnSpc>
              <a:spcBef>
                <a:spcPct val="0"/>
              </a:spcBef>
              <a:spcAft>
                <a:spcPct val="35000"/>
              </a:spcAft>
            </a:pPr>
            <a:endParaRPr lang="en-GB" sz="1400" b="1" dirty="0"/>
          </a:p>
          <a:p>
            <a:pPr algn="ctr" defTabSz="622300">
              <a:lnSpc>
                <a:spcPct val="90000"/>
              </a:lnSpc>
              <a:spcBef>
                <a:spcPct val="0"/>
              </a:spcBef>
              <a:spcAft>
                <a:spcPct val="35000"/>
              </a:spcAft>
            </a:pPr>
            <a:r>
              <a:rPr lang="en-GB" sz="1400" b="1" dirty="0">
                <a:solidFill>
                  <a:schemeClr val="tx1"/>
                </a:solidFill>
              </a:rPr>
              <a:t>8%</a:t>
            </a:r>
          </a:p>
          <a:p>
            <a:pPr algn="ctr" defTabSz="622300">
              <a:lnSpc>
                <a:spcPct val="90000"/>
              </a:lnSpc>
              <a:spcBef>
                <a:spcPct val="0"/>
              </a:spcBef>
              <a:spcAft>
                <a:spcPct val="35000"/>
              </a:spcAft>
            </a:pPr>
            <a:r>
              <a:rPr lang="en-GB" sz="1400" b="1" dirty="0"/>
              <a:t>of all employment</a:t>
            </a:r>
          </a:p>
        </p:txBody>
      </p:sp>
      <p:sp>
        <p:nvSpPr>
          <p:cNvPr id="36" name="Right Arrow 35"/>
          <p:cNvSpPr/>
          <p:nvPr/>
        </p:nvSpPr>
        <p:spPr>
          <a:xfrm rot="5400000">
            <a:off x="4319464" y="4041069"/>
            <a:ext cx="432047"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graphicFrame>
        <p:nvGraphicFramePr>
          <p:cNvPr id="38" name="Diagram 37"/>
          <p:cNvGraphicFramePr/>
          <p:nvPr/>
        </p:nvGraphicFramePr>
        <p:xfrm>
          <a:off x="232007" y="4437112"/>
          <a:ext cx="2881015" cy="208823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39" name="Right Arrow 38"/>
          <p:cNvSpPr/>
          <p:nvPr/>
        </p:nvSpPr>
        <p:spPr>
          <a:xfrm>
            <a:off x="3183551" y="5272827"/>
            <a:ext cx="504056" cy="360040"/>
          </a:xfrm>
          <a:prstGeom prst="rightArrow">
            <a:avLst/>
          </a:prstGeom>
          <a:solidFill>
            <a:schemeClr val="accent6">
              <a:lumMod val="75000"/>
            </a:schemeClr>
          </a:solidFill>
          <a:ln>
            <a:solidFill>
              <a:schemeClr val="accent6">
                <a:lumMod val="75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scene3d>
              <a:camera prst="orthographicFront"/>
              <a:lightRig rig="threePt" dir="t"/>
            </a:scene3d>
            <a:sp3d extrusionH="57150">
              <a:bevelT w="57150" h="38100" prst="artDeco"/>
            </a:sp3d>
          </a:bodyPr>
          <a:lstStyle/>
          <a:p>
            <a:pPr algn="ctr"/>
            <a:endParaRPr lang="en-GB" dirty="0"/>
          </a:p>
        </p:txBody>
      </p:sp>
    </p:spTree>
    <p:extLst>
      <p:ext uri="{BB962C8B-B14F-4D97-AF65-F5344CB8AC3E}">
        <p14:creationId xmlns:p14="http://schemas.microsoft.com/office/powerpoint/2010/main" val="1411828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Staying visits by accommodation type</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p:cNvGraphicFramePr>
            <a:graphicFrameLocks noGrp="1"/>
          </p:cNvGraphicFramePr>
          <p:nvPr/>
        </p:nvGraphicFramePr>
        <p:xfrm>
          <a:off x="343742" y="836712"/>
          <a:ext cx="8597160" cy="2304255"/>
        </p:xfrm>
        <a:graphic>
          <a:graphicData uri="http://schemas.openxmlformats.org/drawingml/2006/table">
            <a:tbl>
              <a:tblPr firstRow="1" bandRow="1">
                <a:tableStyleId>{00A15C55-8517-42AA-B614-E9B94910E393}</a:tableStyleId>
              </a:tblPr>
              <a:tblGrid>
                <a:gridCol w="2149290">
                  <a:extLst>
                    <a:ext uri="{9D8B030D-6E8A-4147-A177-3AD203B41FA5}">
                      <a16:colId xmlns:a16="http://schemas.microsoft.com/office/drawing/2014/main" val="20000"/>
                    </a:ext>
                  </a:extLst>
                </a:gridCol>
                <a:gridCol w="2149290">
                  <a:extLst>
                    <a:ext uri="{9D8B030D-6E8A-4147-A177-3AD203B41FA5}">
                      <a16:colId xmlns:a16="http://schemas.microsoft.com/office/drawing/2014/main" val="20001"/>
                    </a:ext>
                  </a:extLst>
                </a:gridCol>
                <a:gridCol w="2149290">
                  <a:extLst>
                    <a:ext uri="{9D8B030D-6E8A-4147-A177-3AD203B41FA5}">
                      <a16:colId xmlns:a16="http://schemas.microsoft.com/office/drawing/2014/main" val="20002"/>
                    </a:ext>
                  </a:extLst>
                </a:gridCol>
                <a:gridCol w="2149290">
                  <a:extLst>
                    <a:ext uri="{9D8B030D-6E8A-4147-A177-3AD203B41FA5}">
                      <a16:colId xmlns:a16="http://schemas.microsoft.com/office/drawing/2014/main" val="20003"/>
                    </a:ext>
                  </a:extLst>
                </a:gridCol>
              </a:tblGrid>
              <a:tr h="270388">
                <a:tc>
                  <a:txBody>
                    <a:bodyPr/>
                    <a:lstStyle/>
                    <a:p>
                      <a:pPr algn="l"/>
                      <a:r>
                        <a:rPr lang="en-GB" sz="1100" dirty="0"/>
                        <a:t>Domestic tourists</a:t>
                      </a:r>
                    </a:p>
                  </a:txBody>
                  <a:tcPr anchor="ctr">
                    <a:solidFill>
                      <a:schemeClr val="accent6">
                        <a:lumMod val="75000"/>
                      </a:schemeClr>
                    </a:solidFill>
                  </a:tcPr>
                </a:tc>
                <a:tc>
                  <a:txBody>
                    <a:bodyPr/>
                    <a:lstStyle/>
                    <a:p>
                      <a:pPr algn="ctr"/>
                      <a:r>
                        <a:rPr lang="en-GB" sz="1100" dirty="0"/>
                        <a:t>Trips</a:t>
                      </a:r>
                    </a:p>
                  </a:txBody>
                  <a:tcPr anchor="ctr">
                    <a:solidFill>
                      <a:schemeClr val="accent6">
                        <a:lumMod val="75000"/>
                      </a:schemeClr>
                    </a:solidFill>
                  </a:tcPr>
                </a:tc>
                <a:tc>
                  <a:txBody>
                    <a:bodyPr/>
                    <a:lstStyle/>
                    <a:p>
                      <a:pPr algn="ctr"/>
                      <a:r>
                        <a:rPr lang="en-GB" sz="1100" dirty="0"/>
                        <a:t>Nights</a:t>
                      </a:r>
                    </a:p>
                  </a:txBody>
                  <a:tcPr anchor="ctr">
                    <a:solidFill>
                      <a:schemeClr val="accent6">
                        <a:lumMod val="75000"/>
                      </a:schemeClr>
                    </a:solidFill>
                  </a:tcPr>
                </a:tc>
                <a:tc>
                  <a:txBody>
                    <a:bodyPr/>
                    <a:lstStyle/>
                    <a:p>
                      <a:pPr algn="ctr"/>
                      <a:r>
                        <a:rPr lang="en-GB" sz="1100" dirty="0"/>
                        <a:t>Spend</a:t>
                      </a:r>
                    </a:p>
                  </a:txBody>
                  <a:tcPr anchor="ctr">
                    <a:solidFill>
                      <a:schemeClr val="accent6">
                        <a:lumMod val="75000"/>
                      </a:schemeClr>
                    </a:solidFill>
                  </a:tcPr>
                </a:tc>
                <a:extLst>
                  <a:ext uri="{0D108BD9-81ED-4DB2-BD59-A6C34878D82A}">
                    <a16:rowId xmlns:a16="http://schemas.microsoft.com/office/drawing/2014/main" val="10000"/>
                  </a:ext>
                </a:extLst>
              </a:tr>
              <a:tr h="184897">
                <a:tc>
                  <a:txBody>
                    <a:bodyPr/>
                    <a:lstStyle/>
                    <a:p>
                      <a:pPr lvl="0" algn="l" fontAlgn="b"/>
                      <a:r>
                        <a:rPr lang="en-GB" sz="1100" b="1" i="0" u="none" strike="noStrike" dirty="0">
                          <a:solidFill>
                            <a:schemeClr val="bg1"/>
                          </a:solidFill>
                          <a:effectLst/>
                          <a:latin typeface="Calibri"/>
                        </a:rPr>
                        <a:t>Serviced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1,067,000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3,459,000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£367,490,000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184897">
                <a:tc>
                  <a:txBody>
                    <a:bodyPr/>
                    <a:lstStyle/>
                    <a:p>
                      <a:pPr lvl="0" algn="l" fontAlgn="b"/>
                      <a:r>
                        <a:rPr lang="en-GB" sz="1100" b="1" i="0" u="none" strike="noStrike" dirty="0">
                          <a:solidFill>
                            <a:schemeClr val="bg1"/>
                          </a:solidFill>
                          <a:effectLst/>
                          <a:latin typeface="Calibri"/>
                        </a:rPr>
                        <a:t>Self 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409,000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2,587,000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£208,277,000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184897">
                <a:tc>
                  <a:txBody>
                    <a:bodyPr/>
                    <a:lstStyle/>
                    <a:p>
                      <a:pPr lvl="0" algn="l" fontAlgn="b"/>
                      <a:r>
                        <a:rPr lang="en-GB" sz="1100" b="1" i="0" u="none" strike="noStrike" dirty="0">
                          <a:solidFill>
                            <a:schemeClr val="bg1"/>
                          </a:solidFill>
                          <a:effectLst/>
                          <a:latin typeface="Calibri"/>
                        </a:rPr>
                        <a:t>Touring caravans /tents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430,000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2,431,000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£107,138,000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184897">
                <a:tc>
                  <a:txBody>
                    <a:bodyPr/>
                    <a:lstStyle/>
                    <a:p>
                      <a:pPr lvl="0" algn="l" fontAlgn="b"/>
                      <a:r>
                        <a:rPr lang="en-GB" sz="1100" b="1" i="0" u="none" strike="noStrike" dirty="0">
                          <a:solidFill>
                            <a:schemeClr val="bg1"/>
                          </a:solidFill>
                          <a:effectLst/>
                          <a:latin typeface="Calibri"/>
                        </a:rPr>
                        <a:t>Static vans/holiday centres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674,000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3,937,000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£226,606,000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184897">
                <a:tc>
                  <a:txBody>
                    <a:bodyPr/>
                    <a:lstStyle/>
                    <a:p>
                      <a:pPr lvl="0" algn="l" fontAlgn="b"/>
                      <a:r>
                        <a:rPr lang="en-GB" sz="1100" b="1" i="0" u="none" strike="noStrike" dirty="0">
                          <a:solidFill>
                            <a:schemeClr val="bg1"/>
                          </a:solidFill>
                          <a:effectLst/>
                          <a:latin typeface="Calibri"/>
                        </a:rPr>
                        <a:t>Group/campus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82,000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227,000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£13,731,000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184897">
                <a:tc>
                  <a:txBody>
                    <a:bodyPr/>
                    <a:lstStyle/>
                    <a:p>
                      <a:pPr lvl="0" algn="l" fontAlgn="b"/>
                      <a:r>
                        <a:rPr lang="en-GB" sz="1100" b="1" i="0" u="none" strike="noStrike" dirty="0">
                          <a:solidFill>
                            <a:schemeClr val="bg1"/>
                          </a:solidFill>
                          <a:effectLst/>
                          <a:latin typeface="Calibri"/>
                        </a:rPr>
                        <a:t>Paying guest in private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184897">
                <a:tc>
                  <a:txBody>
                    <a:bodyPr/>
                    <a:lstStyle/>
                    <a:p>
                      <a:pPr lvl="0" algn="l" fontAlgn="b"/>
                      <a:r>
                        <a:rPr lang="en-GB" sz="1100" b="1" i="0" u="none" strike="noStrike" dirty="0">
                          <a:solidFill>
                            <a:schemeClr val="bg1"/>
                          </a:solidFill>
                          <a:effectLst/>
                          <a:latin typeface="Calibri"/>
                        </a:rPr>
                        <a:t>Second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99,000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490,000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£16,022,000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r h="184897">
                <a:tc>
                  <a:txBody>
                    <a:bodyPr/>
                    <a:lstStyle/>
                    <a:p>
                      <a:pPr lvl="0" algn="l" fontAlgn="b"/>
                      <a:r>
                        <a:rPr lang="en-GB" sz="1100" b="1" i="0" u="none" strike="noStrike" dirty="0">
                          <a:solidFill>
                            <a:schemeClr val="bg1"/>
                          </a:solidFill>
                          <a:effectLst/>
                          <a:latin typeface="Calibri"/>
                        </a:rPr>
                        <a:t>Boat moorings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24,000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112,000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£6,294,000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8"/>
                  </a:ext>
                </a:extLst>
              </a:tr>
              <a:tr h="184897">
                <a:tc>
                  <a:txBody>
                    <a:bodyPr/>
                    <a:lstStyle/>
                    <a:p>
                      <a:pPr lvl="0" algn="l" fontAlgn="b"/>
                      <a:r>
                        <a:rPr lang="en-GB" sz="1100" b="1" i="0" u="none" strike="noStrike" dirty="0">
                          <a:solidFill>
                            <a:schemeClr val="bg1"/>
                          </a:solidFill>
                          <a:effectLst/>
                          <a:latin typeface="Calibri"/>
                        </a:rPr>
                        <a:t>Other</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86,000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£4,477,000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9"/>
                  </a:ext>
                </a:extLst>
              </a:tr>
              <a:tr h="184897">
                <a:tc>
                  <a:txBody>
                    <a:bodyPr/>
                    <a:lstStyle/>
                    <a:p>
                      <a:pPr lvl="0" algn="l" fontAlgn="b"/>
                      <a:r>
                        <a:rPr lang="en-GB" sz="1100" b="1" i="0" u="none" strike="noStrike" dirty="0">
                          <a:solidFill>
                            <a:schemeClr val="bg1"/>
                          </a:solidFill>
                          <a:effectLst/>
                          <a:latin typeface="Calibri"/>
                        </a:rPr>
                        <a:t>Staying with friends and relatives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1,295,000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4,421,000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£157,934,000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10"/>
                  </a:ext>
                </a:extLst>
              </a:tr>
              <a:tr h="184897">
                <a:tc>
                  <a:txBody>
                    <a:bodyPr/>
                    <a:lstStyle/>
                    <a:p>
                      <a:pPr lvl="0" algn="l" fontAlgn="b"/>
                      <a:r>
                        <a:rPr lang="en-GB" sz="1100" b="1" i="0" u="none" strike="noStrike" dirty="0">
                          <a:solidFill>
                            <a:schemeClr val="bg1"/>
                          </a:solidFill>
                          <a:effectLst/>
                          <a:latin typeface="Calibri"/>
                        </a:rPr>
                        <a:t>Total</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4,129,000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17,749,000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£1,107,969,000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11"/>
                  </a:ext>
                </a:extLst>
              </a:tr>
            </a:tbl>
          </a:graphicData>
        </a:graphic>
      </p:graphicFrame>
      <p:graphicFrame>
        <p:nvGraphicFramePr>
          <p:cNvPr id="9" name="Table 8"/>
          <p:cNvGraphicFramePr>
            <a:graphicFrameLocks noGrp="1"/>
          </p:cNvGraphicFramePr>
          <p:nvPr/>
        </p:nvGraphicFramePr>
        <p:xfrm>
          <a:off x="335068" y="3356992"/>
          <a:ext cx="8605836" cy="2376266"/>
        </p:xfrm>
        <a:graphic>
          <a:graphicData uri="http://schemas.openxmlformats.org/drawingml/2006/table">
            <a:tbl>
              <a:tblPr firstRow="1" bandRow="1">
                <a:tableStyleId>{00A15C55-8517-42AA-B614-E9B94910E393}</a:tableStyleId>
              </a:tblPr>
              <a:tblGrid>
                <a:gridCol w="2151459">
                  <a:extLst>
                    <a:ext uri="{9D8B030D-6E8A-4147-A177-3AD203B41FA5}">
                      <a16:colId xmlns:a16="http://schemas.microsoft.com/office/drawing/2014/main" val="20000"/>
                    </a:ext>
                  </a:extLst>
                </a:gridCol>
                <a:gridCol w="2151459">
                  <a:extLst>
                    <a:ext uri="{9D8B030D-6E8A-4147-A177-3AD203B41FA5}">
                      <a16:colId xmlns:a16="http://schemas.microsoft.com/office/drawing/2014/main" val="20001"/>
                    </a:ext>
                  </a:extLst>
                </a:gridCol>
                <a:gridCol w="2151459">
                  <a:extLst>
                    <a:ext uri="{9D8B030D-6E8A-4147-A177-3AD203B41FA5}">
                      <a16:colId xmlns:a16="http://schemas.microsoft.com/office/drawing/2014/main" val="20002"/>
                    </a:ext>
                  </a:extLst>
                </a:gridCol>
                <a:gridCol w="2151459">
                  <a:extLst>
                    <a:ext uri="{9D8B030D-6E8A-4147-A177-3AD203B41FA5}">
                      <a16:colId xmlns:a16="http://schemas.microsoft.com/office/drawing/2014/main" val="20003"/>
                    </a:ext>
                  </a:extLst>
                </a:gridCol>
              </a:tblGrid>
              <a:tr h="274100">
                <a:tc>
                  <a:txBody>
                    <a:bodyPr/>
                    <a:lstStyle/>
                    <a:p>
                      <a:pPr algn="l"/>
                      <a:r>
                        <a:rPr lang="en-GB" sz="1100" dirty="0"/>
                        <a:t>Overseas tourists</a:t>
                      </a:r>
                    </a:p>
                  </a:txBody>
                  <a:tcPr anchor="ctr">
                    <a:solidFill>
                      <a:schemeClr val="accent6">
                        <a:lumMod val="75000"/>
                      </a:schemeClr>
                    </a:solidFill>
                  </a:tcPr>
                </a:tc>
                <a:tc>
                  <a:txBody>
                    <a:bodyPr/>
                    <a:lstStyle/>
                    <a:p>
                      <a:pPr algn="ctr"/>
                      <a:r>
                        <a:rPr lang="en-GB" sz="1100" dirty="0"/>
                        <a:t>Trips</a:t>
                      </a:r>
                    </a:p>
                  </a:txBody>
                  <a:tcPr anchor="ctr">
                    <a:solidFill>
                      <a:schemeClr val="accent6">
                        <a:lumMod val="75000"/>
                      </a:schemeClr>
                    </a:solidFill>
                  </a:tcPr>
                </a:tc>
                <a:tc>
                  <a:txBody>
                    <a:bodyPr/>
                    <a:lstStyle/>
                    <a:p>
                      <a:pPr algn="ctr"/>
                      <a:r>
                        <a:rPr lang="en-GB" sz="1100" dirty="0"/>
                        <a:t>Nights</a:t>
                      </a:r>
                    </a:p>
                  </a:txBody>
                  <a:tcPr anchor="ctr">
                    <a:solidFill>
                      <a:schemeClr val="accent6">
                        <a:lumMod val="75000"/>
                      </a:schemeClr>
                    </a:solidFill>
                  </a:tcPr>
                </a:tc>
                <a:tc>
                  <a:txBody>
                    <a:bodyPr/>
                    <a:lstStyle/>
                    <a:p>
                      <a:pPr algn="ctr"/>
                      <a:r>
                        <a:rPr lang="en-GB" sz="1100" dirty="0"/>
                        <a:t>Spend</a:t>
                      </a:r>
                    </a:p>
                  </a:txBody>
                  <a:tcPr anchor="ctr">
                    <a:solidFill>
                      <a:schemeClr val="accent6">
                        <a:lumMod val="75000"/>
                      </a:schemeClr>
                    </a:solidFill>
                  </a:tcPr>
                </a:tc>
                <a:extLst>
                  <a:ext uri="{0D108BD9-81ED-4DB2-BD59-A6C34878D82A}">
                    <a16:rowId xmlns:a16="http://schemas.microsoft.com/office/drawing/2014/main" val="10000"/>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Serviced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584,000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£78,563,000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Self 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26,000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293,000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£23,947,000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Touring caravans /tents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125,000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£7,644,000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Static vans/holiday centres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£3,135,000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Group/campus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594,000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£43,648,000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Paying guest in private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283,000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£17,743,000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Second homes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71,000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£3,906,000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Boat moorings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8"/>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Other</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40,000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£1,217,000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9"/>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Staying with friends and relatives</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166,000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1,568,000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£74,199,000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10"/>
                  </a:ext>
                </a:extLst>
              </a:tr>
              <a:tr h="191106">
                <a:tc>
                  <a:txBody>
                    <a:bodyPr/>
                    <a:lstStyle/>
                    <a:p>
                      <a:pPr marL="0" lvl="0" algn="l" defTabSz="914400" rtl="0" eaLnBrk="1" fontAlgn="b" latinLnBrk="0" hangingPunct="1"/>
                      <a:r>
                        <a:rPr lang="en-GB" sz="1100" b="1" i="0" u="none" strike="noStrike" kern="1200" dirty="0">
                          <a:solidFill>
                            <a:schemeClr val="bg1"/>
                          </a:solidFill>
                          <a:effectLst/>
                          <a:latin typeface="Calibri"/>
                          <a:ea typeface="+mn-ea"/>
                          <a:cs typeface="+mn-cs"/>
                        </a:rPr>
                        <a:t>Total</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407,000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3,599,000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£254,002,000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924472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Estimated seasonality of staying visits </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5" name="Chart 4"/>
          <p:cNvGraphicFramePr/>
          <p:nvPr/>
        </p:nvGraphicFramePr>
        <p:xfrm>
          <a:off x="109309" y="908720"/>
          <a:ext cx="8855304" cy="27363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p:nvPr/>
        </p:nvGraphicFramePr>
        <p:xfrm>
          <a:off x="108367" y="3675627"/>
          <a:ext cx="8856246" cy="30140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0053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Estimated seasonality of staying visits </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13" name="Chart 12"/>
          <p:cNvGraphicFramePr/>
          <p:nvPr/>
        </p:nvGraphicFramePr>
        <p:xfrm>
          <a:off x="250825" y="908720"/>
          <a:ext cx="8713788" cy="3024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99536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Day visits by location</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Chart 2"/>
          <p:cNvGraphicFramePr/>
          <p:nvPr/>
        </p:nvGraphicFramePr>
        <p:xfrm>
          <a:off x="70519" y="2708920"/>
          <a:ext cx="4537200" cy="2592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p:nvPr/>
        </p:nvGraphicFramePr>
        <p:xfrm>
          <a:off x="4607719" y="2708920"/>
          <a:ext cx="4537200" cy="2592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p:cNvGraphicFramePr>
            <a:graphicFrameLocks noGrp="1"/>
          </p:cNvGraphicFramePr>
          <p:nvPr/>
        </p:nvGraphicFramePr>
        <p:xfrm>
          <a:off x="1559719" y="1412776"/>
          <a:ext cx="6096000" cy="741680"/>
        </p:xfrm>
        <a:graphic>
          <a:graphicData uri="http://schemas.openxmlformats.org/drawingml/2006/table">
            <a:tbl>
              <a:tblPr firstRow="1" bandRow="1">
                <a:tableStyleId>{00A15C55-8517-42AA-B614-E9B94910E393}</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pPr algn="ctr"/>
                      <a:r>
                        <a:rPr lang="en-GB" dirty="0"/>
                        <a:t>Total day visits</a:t>
                      </a:r>
                    </a:p>
                  </a:txBody>
                  <a:tcPr>
                    <a:solidFill>
                      <a:schemeClr val="accent6">
                        <a:lumMod val="75000"/>
                      </a:schemeClr>
                    </a:solidFill>
                  </a:tcPr>
                </a:tc>
                <a:tc>
                  <a:txBody>
                    <a:bodyPr/>
                    <a:lstStyle/>
                    <a:p>
                      <a:pPr algn="ctr"/>
                      <a:r>
                        <a:rPr lang="en-GB" dirty="0"/>
                        <a:t>Total day visit spend</a:t>
                      </a:r>
                    </a:p>
                  </a:txBody>
                  <a:tcPr>
                    <a:solidFill>
                      <a:schemeClr val="accent6">
                        <a:lumMod val="75000"/>
                      </a:schemeClr>
                    </a:solidFill>
                  </a:tcPr>
                </a:tc>
                <a:extLst>
                  <a:ext uri="{0D108BD9-81ED-4DB2-BD59-A6C34878D82A}">
                    <a16:rowId xmlns:a16="http://schemas.microsoft.com/office/drawing/2014/main" val="10000"/>
                  </a:ext>
                </a:extLst>
              </a:tr>
              <a:tr h="370840">
                <a:tc>
                  <a:txBody>
                    <a:bodyPr/>
                    <a:lstStyle/>
                    <a:p>
                      <a:pPr algn="ctr"/>
                      <a:r>
                        <a:rPr lang="en-GB" dirty="0"/>
                        <a:t>22,514,000</a:t>
                      </a:r>
                    </a:p>
                  </a:txBody>
                  <a:tcPr>
                    <a:solidFill>
                      <a:schemeClr val="accent6">
                        <a:lumMod val="40000"/>
                        <a:lumOff val="60000"/>
                      </a:schemeClr>
                    </a:solidFill>
                  </a:tcPr>
                </a:tc>
                <a:tc>
                  <a:txBody>
                    <a:bodyPr/>
                    <a:lstStyle/>
                    <a:p>
                      <a:pPr algn="ctr"/>
                      <a:r>
                        <a:rPr lang="en-GB" dirty="0"/>
                        <a:t>£1,101,310,000</a:t>
                      </a:r>
                    </a:p>
                  </a:txBody>
                  <a:tcP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952965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Estimated seasonality of day visits </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6" name="Chart 5"/>
          <p:cNvGraphicFramePr/>
          <p:nvPr/>
        </p:nvGraphicFramePr>
        <p:xfrm>
          <a:off x="539205" y="908720"/>
          <a:ext cx="8136483" cy="27363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nvGraphicFramePr>
        <p:xfrm>
          <a:off x="575382" y="3814881"/>
          <a:ext cx="8064128" cy="28748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9215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7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Direct visitor expenditure by category</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2" name="Diagram 1"/>
          <p:cNvGraphicFramePr/>
          <p:nvPr/>
        </p:nvGraphicFramePr>
        <p:xfrm>
          <a:off x="273806" y="908719"/>
          <a:ext cx="7178514" cy="56424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A322449F-21FD-4374-82B1-0E174516E109}"/>
              </a:ext>
            </a:extLst>
          </p:cNvPr>
          <p:cNvSpPr txBox="1"/>
          <p:nvPr/>
        </p:nvSpPr>
        <p:spPr>
          <a:xfrm>
            <a:off x="7524327" y="908719"/>
            <a:ext cx="1440285" cy="5509200"/>
          </a:xfrm>
          <a:prstGeom prst="rect">
            <a:avLst/>
          </a:prstGeom>
          <a:noFill/>
        </p:spPr>
        <p:txBody>
          <a:bodyPr wrap="square" rtlCol="0">
            <a:spAutoFit/>
          </a:bodyPr>
          <a:lstStyle/>
          <a:p>
            <a:pPr algn="ctr"/>
            <a:r>
              <a:rPr lang="en-US" sz="1100" b="1" dirty="0"/>
              <a:t>Totals</a:t>
            </a:r>
          </a:p>
          <a:p>
            <a:pPr algn="ctr"/>
            <a:endParaRPr lang="en-US" sz="1100" b="1" dirty="0"/>
          </a:p>
          <a:p>
            <a:pPr algn="ctr"/>
            <a:r>
              <a:rPr lang="en-US" sz="1100" b="1" dirty="0"/>
              <a:t> </a:t>
            </a:r>
          </a:p>
          <a:p>
            <a:pPr algn="ctr"/>
            <a:r>
              <a:rPr lang="en-US" sz="1100" b="1" dirty="0"/>
              <a:t>£475,420,000 (19%)</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£610,890,000 (25%)</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£701,569,000 (28%)</a:t>
            </a:r>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endParaRPr lang="en-US" sz="1100" b="1" dirty="0"/>
          </a:p>
          <a:p>
            <a:pPr algn="ctr"/>
            <a:r>
              <a:rPr lang="en-US" sz="1100" b="1" dirty="0"/>
              <a:t>£248,559,000 (10%)          			</a:t>
            </a:r>
          </a:p>
          <a:p>
            <a:pPr algn="ctr"/>
            <a:endParaRPr lang="en-US" sz="1100" b="1" dirty="0"/>
          </a:p>
          <a:p>
            <a:pPr algn="ctr"/>
            <a:endParaRPr lang="en-US" sz="1100" b="1" dirty="0"/>
          </a:p>
          <a:p>
            <a:pPr algn="ctr"/>
            <a:endParaRPr lang="en-US" sz="1100" b="1" dirty="0"/>
          </a:p>
          <a:p>
            <a:pPr algn="ctr"/>
            <a:r>
              <a:rPr lang="en-US" sz="1100" b="1" dirty="0"/>
              <a:t>£426,845,000 (17%)</a:t>
            </a:r>
          </a:p>
          <a:p>
            <a:pPr algn="ctr"/>
            <a:endParaRPr lang="en-GB" sz="1100" b="1" dirty="0"/>
          </a:p>
        </p:txBody>
      </p:sp>
    </p:spTree>
    <p:extLst>
      <p:ext uri="{BB962C8B-B14F-4D97-AF65-F5344CB8AC3E}">
        <p14:creationId xmlns:p14="http://schemas.microsoft.com/office/powerpoint/2010/main" val="313900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Other visitor related expenditure by category</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8" name="Diagram 7"/>
          <p:cNvGraphicFramePr/>
          <p:nvPr/>
        </p:nvGraphicFramePr>
        <p:xfrm>
          <a:off x="273805" y="908719"/>
          <a:ext cx="8690808" cy="3600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2731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Business turnover</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5"/>
          </a:lnRef>
          <a:fillRef idx="0">
            <a:schemeClr val="accent5"/>
          </a:fillRef>
          <a:effectRef idx="0">
            <a:schemeClr val="accent5"/>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5" name="Table 4"/>
          <p:cNvGraphicFramePr>
            <a:graphicFrameLocks noGrp="1"/>
          </p:cNvGraphicFramePr>
          <p:nvPr/>
        </p:nvGraphicFramePr>
        <p:xfrm>
          <a:off x="369131" y="1052736"/>
          <a:ext cx="8163308" cy="2664296"/>
        </p:xfrm>
        <a:graphic>
          <a:graphicData uri="http://schemas.openxmlformats.org/drawingml/2006/table">
            <a:tbl>
              <a:tblPr firstRow="1" bandRow="1">
                <a:tableStyleId>{7DF18680-E054-41AD-8BC1-D1AEF772440D}</a:tableStyleId>
              </a:tblPr>
              <a:tblGrid>
                <a:gridCol w="2758703">
                  <a:extLst>
                    <a:ext uri="{9D8B030D-6E8A-4147-A177-3AD203B41FA5}">
                      <a16:colId xmlns:a16="http://schemas.microsoft.com/office/drawing/2014/main" val="20000"/>
                    </a:ext>
                  </a:extLst>
                </a:gridCol>
                <a:gridCol w="1801602">
                  <a:extLst>
                    <a:ext uri="{9D8B030D-6E8A-4147-A177-3AD203B41FA5}">
                      <a16:colId xmlns:a16="http://schemas.microsoft.com/office/drawing/2014/main" val="20001"/>
                    </a:ext>
                  </a:extLst>
                </a:gridCol>
                <a:gridCol w="1801602">
                  <a:extLst>
                    <a:ext uri="{9D8B030D-6E8A-4147-A177-3AD203B41FA5}">
                      <a16:colId xmlns:a16="http://schemas.microsoft.com/office/drawing/2014/main" val="20002"/>
                    </a:ext>
                  </a:extLst>
                </a:gridCol>
                <a:gridCol w="1801401">
                  <a:extLst>
                    <a:ext uri="{9D8B030D-6E8A-4147-A177-3AD203B41FA5}">
                      <a16:colId xmlns:a16="http://schemas.microsoft.com/office/drawing/2014/main" val="20003"/>
                    </a:ext>
                  </a:extLst>
                </a:gridCol>
              </a:tblGrid>
              <a:tr h="409148">
                <a:tc>
                  <a:txBody>
                    <a:bodyPr/>
                    <a:lstStyle/>
                    <a:p>
                      <a:r>
                        <a:rPr lang="en-GB" sz="1200" dirty="0"/>
                        <a:t>Turnover derived from trip expenditure</a:t>
                      </a:r>
                    </a:p>
                  </a:txBody>
                  <a:tcPr anchor="ctr">
                    <a:solidFill>
                      <a:schemeClr val="accent6">
                        <a:lumMod val="75000"/>
                      </a:schemeClr>
                    </a:solidFill>
                  </a:tcPr>
                </a:tc>
                <a:tc>
                  <a:txBody>
                    <a:bodyPr/>
                    <a:lstStyle/>
                    <a:p>
                      <a:pPr algn="ctr"/>
                      <a:r>
                        <a:rPr lang="en-GB" sz="1200" dirty="0"/>
                        <a:t>Staying visitor related</a:t>
                      </a:r>
                    </a:p>
                  </a:txBody>
                  <a:tcPr anchor="ctr">
                    <a:solidFill>
                      <a:schemeClr val="accent6">
                        <a:lumMod val="75000"/>
                      </a:schemeClr>
                    </a:solidFill>
                  </a:tcPr>
                </a:tc>
                <a:tc>
                  <a:txBody>
                    <a:bodyPr/>
                    <a:lstStyle/>
                    <a:p>
                      <a:pPr algn="ctr"/>
                      <a:r>
                        <a:rPr lang="en-GB" sz="1200" dirty="0"/>
                        <a:t>Day visitor related</a:t>
                      </a:r>
                    </a:p>
                  </a:txBody>
                  <a:tcPr anchor="ctr">
                    <a:solidFill>
                      <a:schemeClr val="accent6">
                        <a:lumMod val="75000"/>
                      </a:schemeClr>
                    </a:solidFill>
                  </a:tcPr>
                </a:tc>
                <a:tc>
                  <a:txBody>
                    <a:bodyPr/>
                    <a:lstStyle/>
                    <a:p>
                      <a:pPr algn="ctr"/>
                      <a:r>
                        <a:rPr lang="en-GB" sz="1200" dirty="0"/>
                        <a:t>Total</a:t>
                      </a:r>
                    </a:p>
                  </a:txBody>
                  <a:tcPr anchor="ctr">
                    <a:solidFill>
                      <a:schemeClr val="accent6">
                        <a:lumMod val="75000"/>
                      </a:schemeClr>
                    </a:solidFill>
                  </a:tcPr>
                </a:tc>
                <a:extLst>
                  <a:ext uri="{0D108BD9-81ED-4DB2-BD59-A6C34878D82A}">
                    <a16:rowId xmlns:a16="http://schemas.microsoft.com/office/drawing/2014/main" val="10000"/>
                  </a:ext>
                </a:extLst>
              </a:tr>
              <a:tr h="322164">
                <a:tc>
                  <a:txBody>
                    <a:bodyPr/>
                    <a:lstStyle/>
                    <a:p>
                      <a:pPr algn="l" fontAlgn="b"/>
                      <a:r>
                        <a:rPr lang="en-GB" sz="1100" b="1" u="none" strike="noStrike" dirty="0">
                          <a:solidFill>
                            <a:schemeClr val="bg1"/>
                          </a:solidFill>
                          <a:effectLst/>
                        </a:rPr>
                        <a:t>Accommodation</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£480,948,000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£8,504,000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£489,452,000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322164">
                <a:tc>
                  <a:txBody>
                    <a:bodyPr/>
                    <a:lstStyle/>
                    <a:p>
                      <a:pPr algn="l" fontAlgn="b"/>
                      <a:r>
                        <a:rPr lang="en-GB" sz="1100" b="1" u="none" strike="noStrike" dirty="0">
                          <a:solidFill>
                            <a:schemeClr val="bg1"/>
                          </a:solidFill>
                          <a:effectLst/>
                        </a:rPr>
                        <a:t>Retailing</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£236,281,000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£368,500,000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£604,781,000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322164">
                <a:tc>
                  <a:txBody>
                    <a:bodyPr/>
                    <a:lstStyle/>
                    <a:p>
                      <a:pPr algn="l" fontAlgn="b"/>
                      <a:r>
                        <a:rPr lang="en-GB" sz="1100" b="1" u="none" strike="noStrike" dirty="0">
                          <a:solidFill>
                            <a:schemeClr val="bg1"/>
                          </a:solidFill>
                          <a:effectLst/>
                        </a:rPr>
                        <a:t>Catering</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£268,083,000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£412,438,000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£680,521,000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322164">
                <a:tc>
                  <a:txBody>
                    <a:bodyPr/>
                    <a:lstStyle/>
                    <a:p>
                      <a:pPr algn="l" fontAlgn="b"/>
                      <a:r>
                        <a:rPr lang="en-GB" sz="1100" b="1" u="none" strike="noStrike" dirty="0">
                          <a:solidFill>
                            <a:schemeClr val="bg1"/>
                          </a:solidFill>
                          <a:effectLst/>
                        </a:rPr>
                        <a:t>Attractions/entertainment</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£135,236,000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£126,447,000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£261,683,000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322164">
                <a:tc>
                  <a:txBody>
                    <a:bodyPr/>
                    <a:lstStyle/>
                    <a:p>
                      <a:pPr algn="l" fontAlgn="b"/>
                      <a:r>
                        <a:rPr lang="en-GB" sz="1100" b="1" u="none" strike="noStrike" dirty="0">
                          <a:solidFill>
                            <a:schemeClr val="bg1"/>
                          </a:solidFill>
                          <a:effectLst/>
                        </a:rPr>
                        <a:t>Transport</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£144,854,000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£111,253,000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£256,107,000</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322164">
                <a:tc>
                  <a:txBody>
                    <a:bodyPr/>
                    <a:lstStyle/>
                    <a:p>
                      <a:pPr algn="l" fontAlgn="b"/>
                      <a:r>
                        <a:rPr lang="en-GB" sz="1100" b="1" u="none" strike="noStrike" dirty="0">
                          <a:solidFill>
                            <a:schemeClr val="bg1"/>
                          </a:solidFill>
                          <a:effectLst/>
                        </a:rPr>
                        <a:t>Arising from non trip spend</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£99,021,501</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£99,021,501</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322164">
                <a:tc>
                  <a:txBody>
                    <a:bodyPr/>
                    <a:lstStyle/>
                    <a:p>
                      <a:pPr algn="l" fontAlgn="b"/>
                      <a:r>
                        <a:rPr lang="en-GB" sz="1100" b="1" u="none" strike="noStrike" dirty="0">
                          <a:solidFill>
                            <a:schemeClr val="bg1"/>
                          </a:solidFill>
                          <a:effectLst/>
                        </a:rPr>
                        <a:t>Total Direct</a:t>
                      </a:r>
                      <a:endParaRPr lang="en-GB" sz="1100" b="1" i="0" u="none" strike="noStrike" dirty="0">
                        <a:solidFill>
                          <a:schemeClr val="bg1"/>
                        </a:solidFill>
                        <a:effectLst/>
                        <a:latin typeface="Calibri"/>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£1,364,423,501</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£1,027,142,000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£2,391,565,501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bl>
          </a:graphicData>
        </a:graphic>
      </p:graphicFrame>
      <p:graphicFrame>
        <p:nvGraphicFramePr>
          <p:cNvPr id="13" name="Table 12"/>
          <p:cNvGraphicFramePr>
            <a:graphicFrameLocks noGrp="1"/>
          </p:cNvGraphicFramePr>
          <p:nvPr/>
        </p:nvGraphicFramePr>
        <p:xfrm>
          <a:off x="395537" y="4149080"/>
          <a:ext cx="8136902" cy="1656184"/>
        </p:xfrm>
        <a:graphic>
          <a:graphicData uri="http://schemas.openxmlformats.org/drawingml/2006/table">
            <a:tbl>
              <a:tblPr firstRow="1" bandRow="1">
                <a:tableStyleId>{7DF18680-E054-41AD-8BC1-D1AEF772440D}</a:tableStyleId>
              </a:tblPr>
              <a:tblGrid>
                <a:gridCol w="2749524">
                  <a:extLst>
                    <a:ext uri="{9D8B030D-6E8A-4147-A177-3AD203B41FA5}">
                      <a16:colId xmlns:a16="http://schemas.microsoft.com/office/drawing/2014/main" val="20000"/>
                    </a:ext>
                  </a:extLst>
                </a:gridCol>
                <a:gridCol w="1795859">
                  <a:extLst>
                    <a:ext uri="{9D8B030D-6E8A-4147-A177-3AD203B41FA5}">
                      <a16:colId xmlns:a16="http://schemas.microsoft.com/office/drawing/2014/main" val="20001"/>
                    </a:ext>
                  </a:extLst>
                </a:gridCol>
                <a:gridCol w="1795859">
                  <a:extLst>
                    <a:ext uri="{9D8B030D-6E8A-4147-A177-3AD203B41FA5}">
                      <a16:colId xmlns:a16="http://schemas.microsoft.com/office/drawing/2014/main" val="20002"/>
                    </a:ext>
                  </a:extLst>
                </a:gridCol>
                <a:gridCol w="1795660">
                  <a:extLst>
                    <a:ext uri="{9D8B030D-6E8A-4147-A177-3AD203B41FA5}">
                      <a16:colId xmlns:a16="http://schemas.microsoft.com/office/drawing/2014/main" val="20003"/>
                    </a:ext>
                  </a:extLst>
                </a:gridCol>
              </a:tblGrid>
              <a:tr h="616303">
                <a:tc>
                  <a:txBody>
                    <a:bodyPr/>
                    <a:lstStyle/>
                    <a:p>
                      <a:r>
                        <a:rPr lang="en-GB" sz="1200" dirty="0"/>
                        <a:t>Total business turnover supported by tourism activity</a:t>
                      </a:r>
                    </a:p>
                  </a:txBody>
                  <a:tcPr anchor="ctr">
                    <a:solidFill>
                      <a:schemeClr val="accent6">
                        <a:lumMod val="75000"/>
                      </a:schemeClr>
                    </a:solidFill>
                  </a:tcPr>
                </a:tc>
                <a:tc>
                  <a:txBody>
                    <a:bodyPr/>
                    <a:lstStyle/>
                    <a:p>
                      <a:pPr algn="ctr"/>
                      <a:r>
                        <a:rPr lang="en-GB" sz="1200" dirty="0"/>
                        <a:t>Staying visitor related</a:t>
                      </a:r>
                    </a:p>
                  </a:txBody>
                  <a:tcPr anchor="ctr">
                    <a:solidFill>
                      <a:schemeClr val="accent6">
                        <a:lumMod val="75000"/>
                      </a:schemeClr>
                    </a:solidFill>
                  </a:tcPr>
                </a:tc>
                <a:tc>
                  <a:txBody>
                    <a:bodyPr/>
                    <a:lstStyle/>
                    <a:p>
                      <a:pPr algn="ctr"/>
                      <a:r>
                        <a:rPr lang="en-GB" sz="1200" dirty="0"/>
                        <a:t>Day visitor related</a:t>
                      </a:r>
                    </a:p>
                  </a:txBody>
                  <a:tcPr anchor="ctr">
                    <a:solidFill>
                      <a:schemeClr val="accent6">
                        <a:lumMod val="75000"/>
                      </a:schemeClr>
                    </a:solidFill>
                  </a:tcPr>
                </a:tc>
                <a:tc>
                  <a:txBody>
                    <a:bodyPr/>
                    <a:lstStyle/>
                    <a:p>
                      <a:pPr algn="ctr"/>
                      <a:r>
                        <a:rPr lang="en-GB" sz="1200" dirty="0"/>
                        <a:t>Total</a:t>
                      </a:r>
                    </a:p>
                  </a:txBody>
                  <a:tcPr anchor="ctr">
                    <a:solidFill>
                      <a:schemeClr val="accent6">
                        <a:lumMod val="75000"/>
                      </a:schemeClr>
                    </a:solidFill>
                  </a:tcPr>
                </a:tc>
                <a:extLst>
                  <a:ext uri="{0D108BD9-81ED-4DB2-BD59-A6C34878D82A}">
                    <a16:rowId xmlns:a16="http://schemas.microsoft.com/office/drawing/2014/main" val="10000"/>
                  </a:ext>
                </a:extLst>
              </a:tr>
              <a:tr h="346627">
                <a:tc>
                  <a:txBody>
                    <a:bodyPr/>
                    <a:lstStyle/>
                    <a:p>
                      <a:pPr marL="0" algn="l" defTabSz="914400" rtl="0" eaLnBrk="1" fontAlgn="b" latinLnBrk="0" hangingPunct="1"/>
                      <a:r>
                        <a:rPr lang="en-GB" sz="1100" b="1" u="none" strike="noStrike" kern="1200" dirty="0">
                          <a:solidFill>
                            <a:schemeClr val="bg1"/>
                          </a:solidFill>
                          <a:effectLst/>
                        </a:rPr>
                        <a:t>Direct</a:t>
                      </a:r>
                      <a:endParaRPr lang="en-GB" sz="1100" b="1" i="0" u="none" strike="noStrike" kern="1200" dirty="0">
                        <a:solidFill>
                          <a:schemeClr val="bg1"/>
                        </a:solidFill>
                        <a:effectLst/>
                        <a:latin typeface="Calibri"/>
                        <a:ea typeface="+mn-ea"/>
                        <a:cs typeface="+mn-cs"/>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£1,364,423,501</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£1,027,142,000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£2,391,565,501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346627">
                <a:tc>
                  <a:txBody>
                    <a:bodyPr/>
                    <a:lstStyle/>
                    <a:p>
                      <a:pPr marL="0" algn="l" defTabSz="914400" rtl="0" eaLnBrk="1" fontAlgn="b" latinLnBrk="0" hangingPunct="1"/>
                      <a:r>
                        <a:rPr lang="en-GB" sz="1100" b="1" u="none" strike="noStrike" kern="1200" dirty="0">
                          <a:solidFill>
                            <a:schemeClr val="bg1"/>
                          </a:solidFill>
                          <a:effectLst/>
                        </a:rPr>
                        <a:t>Supplier and income induced</a:t>
                      </a:r>
                      <a:endParaRPr lang="en-GB" sz="1100" b="1" i="0" u="none" strike="noStrike" kern="1200" dirty="0">
                        <a:solidFill>
                          <a:schemeClr val="bg1"/>
                        </a:solidFill>
                        <a:effectLst/>
                        <a:latin typeface="Calibri"/>
                        <a:ea typeface="+mn-ea"/>
                        <a:cs typeface="+mn-cs"/>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£704,993,000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£413,797,000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£1,118,790,000</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346627">
                <a:tc>
                  <a:txBody>
                    <a:bodyPr/>
                    <a:lstStyle/>
                    <a:p>
                      <a:pPr marL="0" algn="l" defTabSz="914400" rtl="0" eaLnBrk="1" fontAlgn="b" latinLnBrk="0" hangingPunct="1"/>
                      <a:r>
                        <a:rPr lang="en-GB" sz="1100" b="1" u="none" strike="noStrike" kern="1200" dirty="0">
                          <a:solidFill>
                            <a:schemeClr val="bg1"/>
                          </a:solidFill>
                          <a:effectLst/>
                        </a:rPr>
                        <a:t>Total</a:t>
                      </a:r>
                      <a:endParaRPr lang="en-GB" sz="1100" b="1" i="0" u="none" strike="noStrike" kern="1200" dirty="0">
                        <a:solidFill>
                          <a:schemeClr val="bg1"/>
                        </a:solidFill>
                        <a:effectLst/>
                        <a:latin typeface="Calibri"/>
                        <a:ea typeface="+mn-ea"/>
                        <a:cs typeface="+mn-cs"/>
                      </a:endParaRP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£2,069,416,501</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£1,440,939,000</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£3,510,355,501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5097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395288" y="333375"/>
            <a:ext cx="828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dirty="0"/>
          </a:p>
        </p:txBody>
      </p:sp>
      <p:sp>
        <p:nvSpPr>
          <p:cNvPr id="3075" name="Text Box 4"/>
          <p:cNvSpPr txBox="1">
            <a:spLocks noChangeArrowheads="1"/>
          </p:cNvSpPr>
          <p:nvPr/>
        </p:nvSpPr>
        <p:spPr bwMode="auto">
          <a:xfrm>
            <a:off x="250825" y="228600"/>
            <a:ext cx="8713788"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20000"/>
              </a:lnSpc>
              <a:spcBef>
                <a:spcPct val="50000"/>
              </a:spcBef>
            </a:pPr>
            <a:r>
              <a:rPr lang="en-GB" sz="2200" b="1" dirty="0">
                <a:solidFill>
                  <a:schemeClr val="accent6">
                    <a:lumMod val="75000"/>
                  </a:schemeClr>
                </a:solidFill>
                <a:latin typeface="Calibri" pitchFamily="34" charset="0"/>
                <a:ea typeface="+mj-ea"/>
                <a:cs typeface="Calibri" pitchFamily="34" charset="0"/>
              </a:rPr>
              <a:t>Devon – Tourism related employment</a:t>
            </a:r>
          </a:p>
        </p:txBody>
      </p:sp>
      <p:cxnSp>
        <p:nvCxnSpPr>
          <p:cNvPr id="4" name="Straight Connector 3"/>
          <p:cNvCxnSpPr/>
          <p:nvPr/>
        </p:nvCxnSpPr>
        <p:spPr>
          <a:xfrm flipV="1">
            <a:off x="0" y="700088"/>
            <a:ext cx="9144000" cy="5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283968" y="6412686"/>
            <a:ext cx="576064" cy="276999"/>
          </a:xfrm>
          <a:prstGeom prst="rect">
            <a:avLst/>
          </a:prstGeom>
          <a:noFill/>
        </p:spPr>
        <p:txBody>
          <a:bodyPr wrap="square" rtlCol="0">
            <a:spAutoFit/>
          </a:bodyPr>
          <a:lstStyle/>
          <a:p>
            <a:pPr algn="ctr"/>
            <a:r>
              <a:rPr lang="en-GB" sz="1200" dirty="0">
                <a:solidFill>
                  <a:schemeClr val="bg1"/>
                </a:solidFill>
              </a:rPr>
              <a:t>6</a:t>
            </a:r>
          </a:p>
        </p:txBody>
      </p:sp>
      <p:graphicFrame>
        <p:nvGraphicFramePr>
          <p:cNvPr id="9" name="Diagram 8"/>
          <p:cNvGraphicFramePr/>
          <p:nvPr/>
        </p:nvGraphicFramePr>
        <p:xfrm>
          <a:off x="428337" y="2636912"/>
          <a:ext cx="8247351" cy="1296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370162" y="908720"/>
            <a:ext cx="3044680" cy="369332"/>
          </a:xfrm>
          <a:prstGeom prst="rect">
            <a:avLst/>
          </a:prstGeom>
        </p:spPr>
        <p:txBody>
          <a:bodyPr wrap="none">
            <a:spAutoFit/>
          </a:bodyPr>
          <a:lstStyle/>
          <a:p>
            <a:r>
              <a:rPr lang="en-GB" b="1" dirty="0">
                <a:solidFill>
                  <a:schemeClr val="accent6">
                    <a:lumMod val="75000"/>
                  </a:schemeClr>
                </a:solidFill>
                <a:latin typeface="Calibri" pitchFamily="34" charset="0"/>
                <a:cs typeface="Calibri" pitchFamily="34" charset="0"/>
              </a:rPr>
              <a:t>Estimated actual employment</a:t>
            </a:r>
            <a:endParaRPr lang="en-GB" dirty="0">
              <a:solidFill>
                <a:schemeClr val="accent6">
                  <a:lumMod val="75000"/>
                </a:schemeClr>
              </a:solidFill>
            </a:endParaRPr>
          </a:p>
        </p:txBody>
      </p:sp>
      <p:sp>
        <p:nvSpPr>
          <p:cNvPr id="12" name="Rectangle 11"/>
          <p:cNvSpPr/>
          <p:nvPr/>
        </p:nvSpPr>
        <p:spPr>
          <a:xfrm>
            <a:off x="428338" y="2348880"/>
            <a:ext cx="4072462" cy="369332"/>
          </a:xfrm>
          <a:prstGeom prst="rect">
            <a:avLst/>
          </a:prstGeom>
        </p:spPr>
        <p:txBody>
          <a:bodyPr wrap="none">
            <a:spAutoFit/>
          </a:bodyPr>
          <a:lstStyle/>
          <a:p>
            <a:r>
              <a:rPr lang="en-GB" b="1" dirty="0">
                <a:solidFill>
                  <a:schemeClr val="accent6">
                    <a:lumMod val="75000"/>
                  </a:schemeClr>
                </a:solidFill>
                <a:latin typeface="Calibri" pitchFamily="34" charset="0"/>
                <a:cs typeface="Calibri" pitchFamily="34" charset="0"/>
              </a:rPr>
              <a:t>Full time equivalent  employment (FTE’s)</a:t>
            </a:r>
            <a:endParaRPr lang="en-GB" dirty="0">
              <a:solidFill>
                <a:schemeClr val="accent6">
                  <a:lumMod val="75000"/>
                </a:schemeClr>
              </a:solidFill>
            </a:endParaRPr>
          </a:p>
        </p:txBody>
      </p:sp>
      <p:graphicFrame>
        <p:nvGraphicFramePr>
          <p:cNvPr id="5" name="Table 4"/>
          <p:cNvGraphicFramePr>
            <a:graphicFrameLocks noGrp="1"/>
          </p:cNvGraphicFramePr>
          <p:nvPr/>
        </p:nvGraphicFramePr>
        <p:xfrm>
          <a:off x="431540" y="3977850"/>
          <a:ext cx="6156684" cy="2573334"/>
        </p:xfrm>
        <a:graphic>
          <a:graphicData uri="http://schemas.openxmlformats.org/drawingml/2006/table">
            <a:tbl>
              <a:tblPr firstRow="1" bandRow="1">
                <a:tableStyleId>{00A15C55-8517-42AA-B614-E9B94910E393}</a:tableStyleId>
              </a:tblPr>
              <a:tblGrid>
                <a:gridCol w="2038362">
                  <a:extLst>
                    <a:ext uri="{9D8B030D-6E8A-4147-A177-3AD203B41FA5}">
                      <a16:colId xmlns:a16="http://schemas.microsoft.com/office/drawing/2014/main" val="20000"/>
                    </a:ext>
                  </a:extLst>
                </a:gridCol>
                <a:gridCol w="1372774">
                  <a:extLst>
                    <a:ext uri="{9D8B030D-6E8A-4147-A177-3AD203B41FA5}">
                      <a16:colId xmlns:a16="http://schemas.microsoft.com/office/drawing/2014/main" val="20001"/>
                    </a:ext>
                  </a:extLst>
                </a:gridCol>
                <a:gridCol w="1372774">
                  <a:extLst>
                    <a:ext uri="{9D8B030D-6E8A-4147-A177-3AD203B41FA5}">
                      <a16:colId xmlns:a16="http://schemas.microsoft.com/office/drawing/2014/main" val="20002"/>
                    </a:ext>
                  </a:extLst>
                </a:gridCol>
                <a:gridCol w="1372774">
                  <a:extLst>
                    <a:ext uri="{9D8B030D-6E8A-4147-A177-3AD203B41FA5}">
                      <a16:colId xmlns:a16="http://schemas.microsoft.com/office/drawing/2014/main" val="20003"/>
                    </a:ext>
                  </a:extLst>
                </a:gridCol>
              </a:tblGrid>
              <a:tr h="775853">
                <a:tc>
                  <a:txBody>
                    <a:bodyPr/>
                    <a:lstStyle/>
                    <a:p>
                      <a:r>
                        <a:rPr lang="en-GB" sz="1200" dirty="0"/>
                        <a:t>Direct employment in businesses in receipt of visitor expenditure (FTE’s)</a:t>
                      </a:r>
                    </a:p>
                  </a:txBody>
                  <a:tcPr anchor="ctr">
                    <a:solidFill>
                      <a:schemeClr val="accent6">
                        <a:lumMod val="75000"/>
                      </a:schemeClr>
                    </a:solidFill>
                  </a:tcPr>
                </a:tc>
                <a:tc>
                  <a:txBody>
                    <a:bodyPr/>
                    <a:lstStyle/>
                    <a:p>
                      <a:pPr algn="ctr"/>
                      <a:r>
                        <a:rPr lang="en-GB" sz="1200" dirty="0"/>
                        <a:t>Staying visitor related</a:t>
                      </a:r>
                    </a:p>
                  </a:txBody>
                  <a:tcPr anchor="ctr">
                    <a:solidFill>
                      <a:schemeClr val="accent6">
                        <a:lumMod val="75000"/>
                      </a:schemeClr>
                    </a:solidFill>
                  </a:tcPr>
                </a:tc>
                <a:tc>
                  <a:txBody>
                    <a:bodyPr/>
                    <a:lstStyle/>
                    <a:p>
                      <a:pPr algn="ctr"/>
                      <a:r>
                        <a:rPr lang="en-GB" sz="1200" dirty="0"/>
                        <a:t>Day visitor related</a:t>
                      </a:r>
                    </a:p>
                  </a:txBody>
                  <a:tcPr anchor="ctr">
                    <a:solidFill>
                      <a:schemeClr val="accent6">
                        <a:lumMod val="75000"/>
                      </a:schemeClr>
                    </a:solidFill>
                  </a:tcPr>
                </a:tc>
                <a:tc>
                  <a:txBody>
                    <a:bodyPr/>
                    <a:lstStyle/>
                    <a:p>
                      <a:pPr algn="ctr"/>
                      <a:r>
                        <a:rPr lang="en-GB" sz="1200" dirty="0"/>
                        <a:t>Total</a:t>
                      </a:r>
                    </a:p>
                  </a:txBody>
                  <a:tcPr anchor="ctr">
                    <a:solidFill>
                      <a:schemeClr val="accent6">
                        <a:lumMod val="75000"/>
                      </a:schemeClr>
                    </a:solidFill>
                  </a:tcPr>
                </a:tc>
                <a:extLst>
                  <a:ext uri="{0D108BD9-81ED-4DB2-BD59-A6C34878D82A}">
                    <a16:rowId xmlns:a16="http://schemas.microsoft.com/office/drawing/2014/main" val="10000"/>
                  </a:ext>
                </a:extLst>
              </a:tr>
              <a:tr h="256783">
                <a:tc>
                  <a:txBody>
                    <a:bodyPr/>
                    <a:lstStyle/>
                    <a:p>
                      <a:pPr algn="l" fontAlgn="b"/>
                      <a:r>
                        <a:rPr lang="en-GB" sz="1100" b="1" i="0" u="none" strike="noStrike" dirty="0">
                          <a:solidFill>
                            <a:schemeClr val="bg1"/>
                          </a:solidFill>
                          <a:effectLst/>
                          <a:latin typeface="Calibri"/>
                        </a:rPr>
                        <a:t>Accommodation</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4,828</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85</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4,914</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1"/>
                  </a:ext>
                </a:extLst>
              </a:tr>
              <a:tr h="256783">
                <a:tc>
                  <a:txBody>
                    <a:bodyPr/>
                    <a:lstStyle/>
                    <a:p>
                      <a:pPr algn="l" fontAlgn="b"/>
                      <a:r>
                        <a:rPr lang="en-GB" sz="1100" b="1" i="0" u="none" strike="noStrike" dirty="0">
                          <a:solidFill>
                            <a:schemeClr val="bg1"/>
                          </a:solidFill>
                          <a:effectLst/>
                          <a:latin typeface="Calibri"/>
                        </a:rPr>
                        <a:t>Retailing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1,489</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2,323</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3,812</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2"/>
                  </a:ext>
                </a:extLst>
              </a:tr>
              <a:tr h="256783">
                <a:tc>
                  <a:txBody>
                    <a:bodyPr/>
                    <a:lstStyle/>
                    <a:p>
                      <a:pPr algn="l" fontAlgn="b"/>
                      <a:r>
                        <a:rPr lang="en-GB" sz="1100" b="1" i="0" u="none" strike="noStrike" dirty="0">
                          <a:solidFill>
                            <a:schemeClr val="bg1"/>
                          </a:solidFill>
                          <a:effectLst/>
                          <a:latin typeface="Calibri"/>
                        </a:rPr>
                        <a:t>Catering</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2,364</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3,637</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6,001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3"/>
                  </a:ext>
                </a:extLst>
              </a:tr>
              <a:tr h="256783">
                <a:tc>
                  <a:txBody>
                    <a:bodyPr/>
                    <a:lstStyle/>
                    <a:p>
                      <a:pPr algn="l" fontAlgn="b"/>
                      <a:r>
                        <a:rPr lang="en-GB" sz="1100" b="1" i="0" u="none" strike="noStrike" dirty="0">
                          <a:solidFill>
                            <a:schemeClr val="bg1"/>
                          </a:solidFill>
                          <a:effectLst/>
                          <a:latin typeface="Calibri"/>
                        </a:rPr>
                        <a:t>Attractions/entertainment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1,796</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1,679</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3,475</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4"/>
                  </a:ext>
                </a:extLst>
              </a:tr>
              <a:tr h="256783">
                <a:tc>
                  <a:txBody>
                    <a:bodyPr/>
                    <a:lstStyle/>
                    <a:p>
                      <a:pPr algn="l" fontAlgn="b"/>
                      <a:r>
                        <a:rPr lang="en-GB" sz="1100" b="1" i="0" u="none" strike="noStrike" dirty="0">
                          <a:solidFill>
                            <a:schemeClr val="bg1"/>
                          </a:solidFill>
                          <a:effectLst/>
                          <a:latin typeface="Calibri"/>
                        </a:rPr>
                        <a:t>Transport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719</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552</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1,271</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5"/>
                  </a:ext>
                </a:extLst>
              </a:tr>
              <a:tr h="256783">
                <a:tc>
                  <a:txBody>
                    <a:bodyPr/>
                    <a:lstStyle/>
                    <a:p>
                      <a:pPr algn="l" fontAlgn="b"/>
                      <a:r>
                        <a:rPr lang="en-GB" sz="1100" b="1" i="0" u="none" strike="noStrike" dirty="0">
                          <a:solidFill>
                            <a:schemeClr val="bg1"/>
                          </a:solidFill>
                          <a:effectLst/>
                          <a:latin typeface="Calibri"/>
                        </a:rPr>
                        <a:t>Arising from non trip spend</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1,316</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0</a:t>
                      </a:r>
                    </a:p>
                  </a:txBody>
                  <a:tcPr marL="7620" marR="7620" marT="7620" marB="0" anchor="ctr">
                    <a:solidFill>
                      <a:schemeClr val="accent6">
                        <a:lumMod val="20000"/>
                        <a:lumOff val="8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1,316</a:t>
                      </a:r>
                    </a:p>
                  </a:txBody>
                  <a:tcPr marL="7620" marR="7620" marT="7620" marB="0" anchor="ctr">
                    <a:solidFill>
                      <a:schemeClr val="accent6">
                        <a:lumMod val="20000"/>
                        <a:lumOff val="80000"/>
                      </a:schemeClr>
                    </a:solidFill>
                  </a:tcPr>
                </a:tc>
                <a:extLst>
                  <a:ext uri="{0D108BD9-81ED-4DB2-BD59-A6C34878D82A}">
                    <a16:rowId xmlns:a16="http://schemas.microsoft.com/office/drawing/2014/main" val="10006"/>
                  </a:ext>
                </a:extLst>
              </a:tr>
              <a:tr h="256783">
                <a:tc>
                  <a:txBody>
                    <a:bodyPr/>
                    <a:lstStyle/>
                    <a:p>
                      <a:pPr algn="l" fontAlgn="b"/>
                      <a:r>
                        <a:rPr lang="en-GB" sz="1100" b="1" i="0" u="none" strike="noStrike" dirty="0">
                          <a:solidFill>
                            <a:schemeClr val="bg1"/>
                          </a:solidFill>
                          <a:effectLst/>
                          <a:latin typeface="Calibri"/>
                        </a:rPr>
                        <a:t>Total Direct</a:t>
                      </a:r>
                    </a:p>
                  </a:txBody>
                  <a:tcPr marL="72000" marR="9525" marT="9525" marB="0" anchor="ctr">
                    <a:solidFill>
                      <a:schemeClr val="accent6">
                        <a:lumMod val="75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12,513</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a:solidFill>
                            <a:srgbClr val="000000"/>
                          </a:solidFill>
                          <a:effectLst/>
                          <a:latin typeface="Calibri" panose="020F0502020204030204" pitchFamily="34" charset="0"/>
                        </a:rPr>
                        <a:t>8,277</a:t>
                      </a:r>
                    </a:p>
                  </a:txBody>
                  <a:tcPr marL="7620" marR="7620" marT="7620" marB="0" anchor="ctr">
                    <a:solidFill>
                      <a:schemeClr val="accent6">
                        <a:lumMod val="40000"/>
                        <a:lumOff val="60000"/>
                      </a:schemeClr>
                    </a:solidFill>
                  </a:tcPr>
                </a:tc>
                <a:tc>
                  <a:txBody>
                    <a:bodyPr/>
                    <a:lstStyle/>
                    <a:p>
                      <a:pPr algn="ctr" fontAlgn="b">
                        <a:buNone/>
                      </a:pPr>
                      <a:r>
                        <a:rPr lang="en-GB" sz="1100" b="0" i="0" u="none" strike="noStrike" dirty="0">
                          <a:solidFill>
                            <a:srgbClr val="000000"/>
                          </a:solidFill>
                          <a:effectLst/>
                          <a:latin typeface="Calibri" panose="020F0502020204030204" pitchFamily="34" charset="0"/>
                        </a:rPr>
                        <a:t>20,789</a:t>
                      </a:r>
                    </a:p>
                  </a:txBody>
                  <a:tcPr marL="7620" marR="7620" marT="7620" marB="0" anchor="ctr">
                    <a:solidFill>
                      <a:schemeClr val="accent6">
                        <a:lumMod val="40000"/>
                        <a:lumOff val="60000"/>
                      </a:schemeClr>
                    </a:solidFill>
                  </a:tcPr>
                </a:tc>
                <a:extLst>
                  <a:ext uri="{0D108BD9-81ED-4DB2-BD59-A6C34878D82A}">
                    <a16:rowId xmlns:a16="http://schemas.microsoft.com/office/drawing/2014/main" val="10007"/>
                  </a:ext>
                </a:extLst>
              </a:tr>
            </a:tbl>
          </a:graphicData>
        </a:graphic>
      </p:graphicFrame>
      <p:graphicFrame>
        <p:nvGraphicFramePr>
          <p:cNvPr id="2" name="Diagram 1"/>
          <p:cNvGraphicFramePr/>
          <p:nvPr/>
        </p:nvGraphicFramePr>
        <p:xfrm>
          <a:off x="428337" y="1124744"/>
          <a:ext cx="8247351" cy="12961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04914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504</TotalTime>
  <Words>2243</Words>
  <Application>Microsoft Office PowerPoint</Application>
  <PresentationFormat>On-screen Show (4:3)</PresentationFormat>
  <Paragraphs>768</Paragraphs>
  <Slides>24</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dc:creator>
  <cp:lastModifiedBy>Paul Haydon</cp:lastModifiedBy>
  <cp:revision>41</cp:revision>
  <cp:lastPrinted>2020-12-02T13:21:30Z</cp:lastPrinted>
  <dcterms:created xsi:type="dcterms:W3CDTF">2014-01-10T16:27:04Z</dcterms:created>
  <dcterms:modified xsi:type="dcterms:W3CDTF">2025-10-28T10:09:34Z</dcterms:modified>
</cp:coreProperties>
</file>